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3_A564961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94_B5BD8A2F.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8D_7149FADD.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F_346DE5C5.xml" ContentType="application/vnd.ms-powerpoint.comments+xml"/>
  <Override PartName="/ppt/notesSlides/notesSlide17.xml" ContentType="application/vnd.openxmlformats-officedocument.presentationml.notesSlide+xml"/>
  <Override PartName="/ppt/comments/modernComment_190_9C72926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374" r:id="rId5"/>
    <p:sldId id="387" r:id="rId6"/>
    <p:sldId id="375" r:id="rId7"/>
    <p:sldId id="403" r:id="rId8"/>
    <p:sldId id="388" r:id="rId9"/>
    <p:sldId id="389" r:id="rId10"/>
    <p:sldId id="390" r:id="rId11"/>
    <p:sldId id="391" r:id="rId12"/>
    <p:sldId id="392" r:id="rId13"/>
    <p:sldId id="407" r:id="rId14"/>
    <p:sldId id="394" r:id="rId15"/>
    <p:sldId id="404" r:id="rId16"/>
    <p:sldId id="395" r:id="rId17"/>
    <p:sldId id="397" r:id="rId18"/>
    <p:sldId id="398" r:id="rId19"/>
    <p:sldId id="399" r:id="rId20"/>
    <p:sldId id="400" r:id="rId21"/>
    <p:sldId id="401" r:id="rId22"/>
    <p:sldId id="405" r:id="rId23"/>
    <p:sldId id="40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72828B-6CDF-C195-0A66-452D15EACD9D}" name="Nicky Boer" initials="NB" userId="S::Nicky@codenamefuture.nl::131ab62b-b714-4c15-9926-62fd5fc378e8" providerId="AD"/>
  <p188:author id="{FF2B9CE3-622C-3F31-85DA-AE5D771D2DA8}" name="Swienink, Patricia" initials="SP" userId="S::p.swienink@verzekeraars.nl::13c15482-daf7-4e93-803f-3d050a63b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84A97"/>
    <a:srgbClr val="265CAC"/>
    <a:srgbClr val="FFCC00"/>
    <a:srgbClr val="00B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5226" autoAdjust="0"/>
  </p:normalViewPr>
  <p:slideViewPr>
    <p:cSldViewPr snapToGrid="0">
      <p:cViewPr varScale="1">
        <p:scale>
          <a:sx n="82" d="100"/>
          <a:sy n="82" d="100"/>
        </p:scale>
        <p:origin x="8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omments/modernComment_183_A564961F.xml><?xml version="1.0" encoding="utf-8"?>
<p188:cmLst xmlns:a="http://schemas.openxmlformats.org/drawingml/2006/main" xmlns:r="http://schemas.openxmlformats.org/officeDocument/2006/relationships" xmlns:p188="http://schemas.microsoft.com/office/powerpoint/2018/8/main">
  <p188:cm id="{2752A7D2-8831-462C-9756-687DDE6B9CD1}" authorId="{FF2B9CE3-622C-3F31-85DA-AE5D771D2DA8}" status="resolved" created="2023-03-14T14:27:38.244" complete="100000">
    <ac:deMkLst xmlns:ac="http://schemas.microsoft.com/office/drawing/2013/main/command">
      <pc:docMk xmlns:pc="http://schemas.microsoft.com/office/powerpoint/2013/main/command"/>
      <pc:sldMk xmlns:pc="http://schemas.microsoft.com/office/powerpoint/2013/main/command" cId="2774832671" sldId="387"/>
      <ac:picMk id="5" creationId="{4D2273ED-6ED2-B0F0-02B3-E30CD50FF9A2}"/>
    </ac:deMkLst>
    <p188:txBody>
      <a:bodyPr/>
      <a:lstStyle/>
      <a:p>
        <a:r>
          <a:rPr lang="nl-NL"/>
          <a:t>Aub tekst in bovenste wolkje aanpassen in 'Je weet nooit wat er gebeurt. Ik vind een verzekering daarom wel echt belangrijk' en tekst in middelste wolkje in 'als ik een vakantie boek, neem ik er ook altijd een verzekering bij.'</a:t>
        </a:r>
      </a:p>
    </p188:txBody>
  </p188:cm>
</p188:cmLst>
</file>

<file path=ppt/comments/modernComment_18D_7149FADD.xml><?xml version="1.0" encoding="utf-8"?>
<p188:cmLst xmlns:a="http://schemas.openxmlformats.org/drawingml/2006/main" xmlns:r="http://schemas.openxmlformats.org/officeDocument/2006/relationships" xmlns:p188="http://schemas.microsoft.com/office/powerpoint/2018/8/main">
  <p188:cm id="{418EFEB6-0D5B-49C6-9E07-3A6123C386EC}" authorId="{FF2B9CE3-622C-3F31-85DA-AE5D771D2DA8}" created="2023-03-14T14:59:21.057">
    <ac:txMkLst xmlns:ac="http://schemas.microsoft.com/office/drawing/2013/main/command">
      <pc:docMk xmlns:pc="http://schemas.microsoft.com/office/powerpoint/2013/main/command"/>
      <pc:sldMk xmlns:pc="http://schemas.microsoft.com/office/powerpoint/2013/main/command" cId="1900673757" sldId="397"/>
      <ac:spMk id="13" creationId="{7A48632D-460B-6A36-150E-CC195779EC64}"/>
      <ac:txMk cp="107" len="13">
        <ac:context len="121" hash="1271059925"/>
      </ac:txMk>
    </ac:txMkLst>
    <p188:pos x="3526027" y="2416310"/>
    <p188:txBody>
      <a:bodyPr/>
      <a:lstStyle/>
      <a:p>
        <a:r>
          <a:rPr lang="nl-NL"/>
          <a:t>Hier wordt voor het eerst het begrip eigen risico geïntroduceerd. Moeten we dat niet eerder uitleggen? Zou dat bv in het spel kunnen worden opgenomen? Of hebben jullie een ander idee?</a:t>
        </a:r>
      </a:p>
    </p188:txBody>
  </p188:cm>
</p188:cmLst>
</file>

<file path=ppt/comments/modernComment_18F_346DE5C5.xml><?xml version="1.0" encoding="utf-8"?>
<p188:cmLst xmlns:a="http://schemas.openxmlformats.org/drawingml/2006/main" xmlns:r="http://schemas.openxmlformats.org/officeDocument/2006/relationships" xmlns:p188="http://schemas.microsoft.com/office/powerpoint/2018/8/main">
  <p188:cm id="{B46548C1-F3F2-4131-9F08-320F0474634D}" authorId="{FF2B9CE3-622C-3F31-85DA-AE5D771D2DA8}" status="resolved" created="2023-03-14T15:02:41.968" complete="100000">
    <ac:txMkLst xmlns:ac="http://schemas.microsoft.com/office/drawing/2013/main/command">
      <pc:docMk xmlns:pc="http://schemas.microsoft.com/office/powerpoint/2013/main/command"/>
      <pc:sldMk xmlns:pc="http://schemas.microsoft.com/office/powerpoint/2013/main/command" cId="879617477" sldId="399"/>
      <ac:spMk id="10" creationId="{B06DB657-CF14-01D9-F86D-BAA2CA3E4DE1}"/>
      <ac:txMk cp="0" len="21">
        <ac:context len="22" hash="2172446837"/>
      </ac:txMk>
    </ac:txMkLst>
    <p188:pos x="3417297" y="358210"/>
    <p188:txBody>
      <a:bodyPr/>
      <a:lstStyle/>
      <a:p>
        <a:r>
          <a:rPr lang="nl-NL"/>
          <a:t>Aangepast. 'eigen huis' klinkt als koophuis, maar het kan ook om huurhuis of kamer gaan</a:t>
        </a:r>
      </a:p>
    </p188:txBody>
  </p188:cm>
</p188:cmLst>
</file>

<file path=ppt/comments/modernComment_190_9C72926A.xml><?xml version="1.0" encoding="utf-8"?>
<p188:cmLst xmlns:a="http://schemas.openxmlformats.org/drawingml/2006/main" xmlns:r="http://schemas.openxmlformats.org/officeDocument/2006/relationships" xmlns:p188="http://schemas.microsoft.com/office/powerpoint/2018/8/main">
  <p188:cm id="{A7E5295F-9C97-4450-94C1-76480CB10782}" authorId="{FF2B9CE3-622C-3F31-85DA-AE5D771D2DA8}" status="resolved" created="2023-03-14T15:05:36.095" complete="100000">
    <ac:txMkLst xmlns:ac="http://schemas.microsoft.com/office/drawing/2013/main/command">
      <pc:docMk xmlns:pc="http://schemas.microsoft.com/office/powerpoint/2013/main/command"/>
      <pc:sldMk xmlns:pc="http://schemas.microsoft.com/office/powerpoint/2013/main/command" cId="2624754282" sldId="400"/>
      <ac:spMk id="13" creationId="{7A48632D-460B-6A36-150E-CC195779EC64}"/>
      <ac:txMk cp="159" len="35">
        <ac:context len="195" hash="2069012359"/>
      </ac:txMk>
    </ac:txMkLst>
    <p188:pos x="3846293" y="2129519"/>
    <p188:txBody>
      <a:bodyPr/>
      <a:lstStyle/>
      <a:p>
        <a:r>
          <a:rPr lang="nl-NL"/>
          <a:t>Zin hierboven verwijderd</a:t>
        </a:r>
      </a:p>
    </p188:txBody>
  </p188:cm>
</p188:cmLst>
</file>

<file path=ppt/comments/modernComment_194_B5BD8A2F.xml><?xml version="1.0" encoding="utf-8"?>
<p188:cmLst xmlns:a="http://schemas.openxmlformats.org/drawingml/2006/main" xmlns:r="http://schemas.openxmlformats.org/officeDocument/2006/relationships" xmlns:p188="http://schemas.microsoft.com/office/powerpoint/2018/8/main">
  <p188:cm id="{CD0BAE04-E54D-4CDB-BFFC-89EDC9514AF6}" authorId="{FF2B9CE3-622C-3F31-85DA-AE5D771D2DA8}" status="resolved" created="2023-03-14T14:54:19.313" complete="100000">
    <ac:txMkLst xmlns:ac="http://schemas.microsoft.com/office/drawing/2013/main/command">
      <pc:docMk xmlns:pc="http://schemas.microsoft.com/office/powerpoint/2013/main/command"/>
      <pc:sldMk xmlns:pc="http://schemas.microsoft.com/office/powerpoint/2013/main/command" cId="3049097775" sldId="404"/>
      <ac:spMk id="4" creationId="{A6EC08E1-85DC-F109-4C67-CD977FF614A8}"/>
      <ac:txMk cp="85" len="53">
        <ac:context len="139" hash="483275975"/>
      </ac:txMk>
    </ac:txMkLst>
    <p188:pos x="3346054" y="2084741"/>
    <p188:txBody>
      <a:bodyPr/>
      <a:lstStyle/>
      <a:p>
        <a:r>
          <a:rPr lang="nl-NL"/>
          <a:t>3e bullit verwijders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A5A49-5F92-478B-89DC-402AA4EC6DA9}" type="datetimeFigureOut">
              <a:rPr lang="nl-NL" smtClean="0"/>
              <a:t>17-3-2023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F5D87-A0CA-4175-AB5B-D76E7FC28F56}" type="slidenum">
              <a:rPr lang="nl-NL" smtClean="0"/>
              <a:t>‹nr.›</a:t>
            </a:fld>
            <a:endParaRPr lang="nl-NL"/>
          </a:p>
        </p:txBody>
      </p:sp>
    </p:spTree>
    <p:extLst>
      <p:ext uri="{BB962C8B-B14F-4D97-AF65-F5344CB8AC3E}">
        <p14:creationId xmlns:p14="http://schemas.microsoft.com/office/powerpoint/2010/main" val="276724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tLang="nl-NL" dirty="0"/>
          </a:p>
          <a:p>
            <a:endParaRPr lang="nl-NL" altLang="nl-NL" dirty="0"/>
          </a:p>
          <a:p>
            <a:endParaRPr lang="nl-NL" altLang="nl-NL" dirty="0">
              <a:cs typeface="Calibri" panose="020F0502020204030204"/>
            </a:endParaRPr>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a:t>
            </a:fld>
            <a:endParaRPr lang="nl-NL" altLang="nl-NL"/>
          </a:p>
        </p:txBody>
      </p:sp>
    </p:spTree>
    <p:extLst>
      <p:ext uri="{BB962C8B-B14F-4D97-AF65-F5344CB8AC3E}">
        <p14:creationId xmlns:p14="http://schemas.microsoft.com/office/powerpoint/2010/main" val="270038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10</a:t>
            </a:fld>
            <a:endParaRPr lang="nl-NL" altLang="nl-NL"/>
          </a:p>
        </p:txBody>
      </p:sp>
    </p:spTree>
    <p:extLst>
      <p:ext uri="{BB962C8B-B14F-4D97-AF65-F5344CB8AC3E}">
        <p14:creationId xmlns:p14="http://schemas.microsoft.com/office/powerpoint/2010/main" val="318502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11</a:t>
            </a:fld>
            <a:endParaRPr lang="nl-NL" altLang="nl-NL"/>
          </a:p>
        </p:txBody>
      </p:sp>
    </p:spTree>
    <p:extLst>
      <p:ext uri="{BB962C8B-B14F-4D97-AF65-F5344CB8AC3E}">
        <p14:creationId xmlns:p14="http://schemas.microsoft.com/office/powerpoint/2010/main" val="411863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12</a:t>
            </a:fld>
            <a:endParaRPr lang="nl-NL" altLang="nl-NL"/>
          </a:p>
        </p:txBody>
      </p:sp>
    </p:spTree>
    <p:extLst>
      <p:ext uri="{BB962C8B-B14F-4D97-AF65-F5344CB8AC3E}">
        <p14:creationId xmlns:p14="http://schemas.microsoft.com/office/powerpoint/2010/main" val="163448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13</a:t>
            </a:fld>
            <a:endParaRPr lang="nl-NL" altLang="nl-NL"/>
          </a:p>
        </p:txBody>
      </p:sp>
    </p:spTree>
    <p:extLst>
      <p:ext uri="{BB962C8B-B14F-4D97-AF65-F5344CB8AC3E}">
        <p14:creationId xmlns:p14="http://schemas.microsoft.com/office/powerpoint/2010/main" val="87184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14</a:t>
            </a:fld>
            <a:endParaRPr lang="nl-NL" altLang="nl-NL"/>
          </a:p>
        </p:txBody>
      </p:sp>
    </p:spTree>
    <p:extLst>
      <p:ext uri="{BB962C8B-B14F-4D97-AF65-F5344CB8AC3E}">
        <p14:creationId xmlns:p14="http://schemas.microsoft.com/office/powerpoint/2010/main" val="389560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15</a:t>
            </a:fld>
            <a:endParaRPr lang="nl-NL" altLang="nl-NL"/>
          </a:p>
        </p:txBody>
      </p:sp>
    </p:spTree>
    <p:extLst>
      <p:ext uri="{BB962C8B-B14F-4D97-AF65-F5344CB8AC3E}">
        <p14:creationId xmlns:p14="http://schemas.microsoft.com/office/powerpoint/2010/main" val="190199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16</a:t>
            </a:fld>
            <a:endParaRPr lang="nl-NL" altLang="nl-NL"/>
          </a:p>
        </p:txBody>
      </p:sp>
    </p:spTree>
    <p:extLst>
      <p:ext uri="{BB962C8B-B14F-4D97-AF65-F5344CB8AC3E}">
        <p14:creationId xmlns:p14="http://schemas.microsoft.com/office/powerpoint/2010/main" val="340245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17</a:t>
            </a:fld>
            <a:endParaRPr lang="nl-NL" altLang="nl-NL"/>
          </a:p>
        </p:txBody>
      </p:sp>
    </p:spTree>
    <p:extLst>
      <p:ext uri="{BB962C8B-B14F-4D97-AF65-F5344CB8AC3E}">
        <p14:creationId xmlns:p14="http://schemas.microsoft.com/office/powerpoint/2010/main" val="190955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18</a:t>
            </a:fld>
            <a:endParaRPr lang="nl-NL" altLang="nl-NL"/>
          </a:p>
        </p:txBody>
      </p:sp>
    </p:spTree>
    <p:extLst>
      <p:ext uri="{BB962C8B-B14F-4D97-AF65-F5344CB8AC3E}">
        <p14:creationId xmlns:p14="http://schemas.microsoft.com/office/powerpoint/2010/main" val="272931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19</a:t>
            </a:fld>
            <a:endParaRPr lang="nl-NL" altLang="nl-NL"/>
          </a:p>
        </p:txBody>
      </p:sp>
    </p:spTree>
    <p:extLst>
      <p:ext uri="{BB962C8B-B14F-4D97-AF65-F5344CB8AC3E}">
        <p14:creationId xmlns:p14="http://schemas.microsoft.com/office/powerpoint/2010/main" val="266174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8A381-22B1-4CEB-823F-4FCF197B89BD}"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27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20</a:t>
            </a:fld>
            <a:endParaRPr lang="nl-NL" altLang="nl-NL"/>
          </a:p>
        </p:txBody>
      </p:sp>
    </p:spTree>
    <p:extLst>
      <p:ext uri="{BB962C8B-B14F-4D97-AF65-F5344CB8AC3E}">
        <p14:creationId xmlns:p14="http://schemas.microsoft.com/office/powerpoint/2010/main" val="33395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3</a:t>
            </a:fld>
            <a:endParaRPr lang="nl-NL" altLang="nl-NL"/>
          </a:p>
        </p:txBody>
      </p:sp>
    </p:spTree>
    <p:extLst>
      <p:ext uri="{BB962C8B-B14F-4D97-AF65-F5344CB8AC3E}">
        <p14:creationId xmlns:p14="http://schemas.microsoft.com/office/powerpoint/2010/main" val="98461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4</a:t>
            </a:fld>
            <a:endParaRPr lang="nl-NL" altLang="nl-NL"/>
          </a:p>
        </p:txBody>
      </p:sp>
    </p:spTree>
    <p:extLst>
      <p:ext uri="{BB962C8B-B14F-4D97-AF65-F5344CB8AC3E}">
        <p14:creationId xmlns:p14="http://schemas.microsoft.com/office/powerpoint/2010/main" val="346361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5</a:t>
            </a:fld>
            <a:endParaRPr lang="nl-NL" altLang="nl-NL"/>
          </a:p>
        </p:txBody>
      </p:sp>
    </p:spTree>
    <p:extLst>
      <p:ext uri="{BB962C8B-B14F-4D97-AF65-F5344CB8AC3E}">
        <p14:creationId xmlns:p14="http://schemas.microsoft.com/office/powerpoint/2010/main" val="164392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6</a:t>
            </a:fld>
            <a:endParaRPr lang="nl-NL" altLang="nl-NL"/>
          </a:p>
        </p:txBody>
      </p:sp>
    </p:spTree>
    <p:extLst>
      <p:ext uri="{BB962C8B-B14F-4D97-AF65-F5344CB8AC3E}">
        <p14:creationId xmlns:p14="http://schemas.microsoft.com/office/powerpoint/2010/main" val="1229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7</a:t>
            </a:fld>
            <a:endParaRPr lang="nl-NL" altLang="nl-NL"/>
          </a:p>
        </p:txBody>
      </p:sp>
    </p:spTree>
    <p:extLst>
      <p:ext uri="{BB962C8B-B14F-4D97-AF65-F5344CB8AC3E}">
        <p14:creationId xmlns:p14="http://schemas.microsoft.com/office/powerpoint/2010/main" val="74790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8</a:t>
            </a:fld>
            <a:endParaRPr lang="nl-NL" altLang="nl-NL"/>
          </a:p>
        </p:txBody>
      </p:sp>
    </p:spTree>
    <p:extLst>
      <p:ext uri="{BB962C8B-B14F-4D97-AF65-F5344CB8AC3E}">
        <p14:creationId xmlns:p14="http://schemas.microsoft.com/office/powerpoint/2010/main" val="39672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C8A381-22B1-4CEB-823F-4FCF197B89BD}" type="slidenum">
              <a:rPr lang="nl-NL" altLang="nl-NL" smtClean="0"/>
              <a:pPr/>
              <a:t>9</a:t>
            </a:fld>
            <a:endParaRPr lang="nl-NL" altLang="nl-NL"/>
          </a:p>
        </p:txBody>
      </p:sp>
    </p:spTree>
    <p:extLst>
      <p:ext uri="{BB962C8B-B14F-4D97-AF65-F5344CB8AC3E}">
        <p14:creationId xmlns:p14="http://schemas.microsoft.com/office/powerpoint/2010/main" val="314134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17-3-2023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91305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17-3-2023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26372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17-3-2023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01305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A457B63-98FD-49F0-A524-A28F763D3446}" type="datetimeFigureOut">
              <a:rPr lang="nl-NL" smtClean="0"/>
              <a:t>17-3-2023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378303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A457B63-98FD-49F0-A524-A28F763D3446}" type="datetimeFigureOut">
              <a:rPr lang="nl-NL" smtClean="0"/>
              <a:t>17-3-2023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10838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A457B63-98FD-49F0-A524-A28F763D3446}" type="datetimeFigureOut">
              <a:rPr lang="nl-NL" smtClean="0"/>
              <a:t>17-3-2023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9129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A457B63-98FD-49F0-A524-A28F763D3446}" type="datetimeFigureOut">
              <a:rPr lang="nl-NL" smtClean="0"/>
              <a:t>17-3-2023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412205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A457B63-98FD-49F0-A524-A28F763D3446}" type="datetimeFigureOut">
              <a:rPr lang="nl-NL" smtClean="0"/>
              <a:t>17-3-2023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4611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7B63-98FD-49F0-A524-A28F763D3446}" type="datetimeFigureOut">
              <a:rPr lang="nl-NL" smtClean="0"/>
              <a:t>17-3-2023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56872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57B63-98FD-49F0-A524-A28F763D3446}" type="datetimeFigureOut">
              <a:rPr lang="nl-NL" smtClean="0"/>
              <a:t>17-3-2023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65364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57B63-98FD-49F0-A524-A28F763D3446}" type="datetimeFigureOut">
              <a:rPr lang="nl-NL" smtClean="0"/>
              <a:t>17-3-2023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7FB6E37-AC70-4230-B0D1-E56BF6FCADFF}" type="slidenum">
              <a:rPr lang="nl-NL" smtClean="0"/>
              <a:t>‹nr.›</a:t>
            </a:fld>
            <a:endParaRPr lang="nl-NL"/>
          </a:p>
        </p:txBody>
      </p:sp>
    </p:spTree>
    <p:extLst>
      <p:ext uri="{BB962C8B-B14F-4D97-AF65-F5344CB8AC3E}">
        <p14:creationId xmlns:p14="http://schemas.microsoft.com/office/powerpoint/2010/main" val="115379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7B63-98FD-49F0-A524-A28F763D3446}" type="datetimeFigureOut">
              <a:rPr lang="nl-NL" smtClean="0"/>
              <a:t>17-3-2023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B6E37-AC70-4230-B0D1-E56BF6FCADFF}" type="slidenum">
              <a:rPr lang="nl-NL" smtClean="0"/>
              <a:t>‹nr.›</a:t>
            </a:fld>
            <a:endParaRPr lang="nl-NL"/>
          </a:p>
        </p:txBody>
      </p:sp>
    </p:spTree>
    <p:extLst>
      <p:ext uri="{BB962C8B-B14F-4D97-AF65-F5344CB8AC3E}">
        <p14:creationId xmlns:p14="http://schemas.microsoft.com/office/powerpoint/2010/main" val="1191027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94_B5BD8A2F.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8D_7149FADD.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F_346DE5C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microsoft.com/office/2018/10/relationships/comments" Target="../comments/modernComment_190_9C72926A.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83_A564961F.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y0fYsSY6QRw?feature=oembed" TargetMode="External"/><Relationship Id="rId5" Type="http://schemas.openxmlformats.org/officeDocument/2006/relationships/image" Target="../media/image1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2000">
              <a:schemeClr val="accent1">
                <a:lumMod val="45000"/>
                <a:lumOff val="55000"/>
              </a:schemeClr>
            </a:gs>
            <a:gs pos="73000">
              <a:srgbClr val="00B8B4"/>
            </a:gs>
            <a:gs pos="100000">
              <a:srgbClr val="009999"/>
            </a:gs>
          </a:gsLst>
          <a:lin ang="2700000" scaled="1"/>
          <a:tileRect/>
        </a:gra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7D543FF-0C51-CB49-A4B4-BCB34301D76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9112" r="1222" b="9112"/>
          <a:stretch/>
        </p:blipFill>
        <p:spPr>
          <a:xfrm>
            <a:off x="0" y="0"/>
            <a:ext cx="9144000" cy="6858000"/>
          </a:xfrm>
          <a:prstGeom prst="rect">
            <a:avLst/>
          </a:prstGeom>
        </p:spPr>
      </p:pic>
      <p:pic>
        <p:nvPicPr>
          <p:cNvPr id="6" name="Afbeelding 10">
            <a:extLst>
              <a:ext uri="{FF2B5EF4-FFF2-40B4-BE49-F238E27FC236}">
                <a16:creationId xmlns:a16="http://schemas.microsoft.com/office/drawing/2014/main" id="{71B44086-C35E-4EB8-9DE4-C5A409BC9D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4354" y="315159"/>
            <a:ext cx="1800888" cy="5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a:extLst>
              <a:ext uri="{FF2B5EF4-FFF2-40B4-BE49-F238E27FC236}">
                <a16:creationId xmlns:a16="http://schemas.microsoft.com/office/drawing/2014/main" id="{B209BBC0-E59D-44B6-BFEF-72396D0C9C6A}"/>
              </a:ext>
            </a:extLst>
          </p:cNvPr>
          <p:cNvSpPr txBox="1">
            <a:spLocks/>
          </p:cNvSpPr>
          <p:nvPr/>
        </p:nvSpPr>
        <p:spPr bwMode="auto">
          <a:xfrm>
            <a:off x="0" y="555513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b="1" dirty="0">
                <a:solidFill>
                  <a:schemeClr val="bg1"/>
                </a:solidFill>
                <a:latin typeface="Roboto" panose="02000000000000000000" pitchFamily="2" charset="0"/>
                <a:ea typeface="Roboto" panose="02000000000000000000" pitchFamily="2" charset="0"/>
                <a:cs typeface="Calibri Light" panose="020F0302020204030204" pitchFamily="34" charset="0"/>
              </a:rPr>
              <a:t> #Zelfverzekerd!</a:t>
            </a:r>
          </a:p>
        </p:txBody>
      </p:sp>
      <p:pic>
        <p:nvPicPr>
          <p:cNvPr id="2" name="Graphic 2">
            <a:extLst>
              <a:ext uri="{FF2B5EF4-FFF2-40B4-BE49-F238E27FC236}">
                <a16:creationId xmlns:a16="http://schemas.microsoft.com/office/drawing/2014/main" id="{DAF7A798-28C0-1BCD-8639-6E5EC63A7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337" y="315159"/>
            <a:ext cx="3417517" cy="630554"/>
          </a:xfrm>
          <a:prstGeom prst="rect">
            <a:avLst/>
          </a:prstGeom>
        </p:spPr>
      </p:pic>
    </p:spTree>
    <p:extLst>
      <p:ext uri="{BB962C8B-B14F-4D97-AF65-F5344CB8AC3E}">
        <p14:creationId xmlns:p14="http://schemas.microsoft.com/office/powerpoint/2010/main" val="364935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350519" y="1679510"/>
            <a:ext cx="7383781" cy="232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sz="18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prstClr val="black"/>
                </a:solidFill>
                <a:latin typeface="Roboto" panose="02000000000000000000" pitchFamily="2" charset="0"/>
                <a:ea typeface="Roboto" panose="02000000000000000000" pitchFamily="2" charset="0"/>
                <a:cs typeface="Roboto" panose="02000000000000000000" pitchFamily="2" charset="0"/>
              </a:rPr>
              <a:t>Stel, je hebt je telefoon laten vallen. Gelukkig ben je verzekerd. De reparatie kostte €250. Dit bedrag declareer je bij je verzekering. Toch krijgt je maar €150 terug van de verzekeringsmaatschappij.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Hoe werkt dat?</a:t>
            </a:r>
            <a:endParaRPr kumimoji="0" lang="nl-NL" sz="20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a:p>
            <a:pPr marL="457200" lvl="1" indent="0">
              <a:buNone/>
              <a:defRPr/>
            </a:pPr>
            <a:endParaRPr lang="nl-NL" dirty="0">
              <a:latin typeface="Roboto" panose="02000000000000000000" pitchFamily="2" charset="0"/>
              <a:ea typeface="Roboto" panose="02000000000000000000" pitchFamily="2" charset="0"/>
              <a:cs typeface="Calibri Light" panose="020F0302020204030204" pitchFamily="34" charset="0"/>
            </a:endParaRPr>
          </a:p>
        </p:txBody>
      </p:sp>
      <p:sp>
        <p:nvSpPr>
          <p:cNvPr id="2" name="Titel 1">
            <a:extLst>
              <a:ext uri="{FF2B5EF4-FFF2-40B4-BE49-F238E27FC236}">
                <a16:creationId xmlns:a16="http://schemas.microsoft.com/office/drawing/2014/main" id="{6A0A1D8C-AA09-C0C0-5784-24D9C04BA475}"/>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Eigen risico</a:t>
            </a:r>
          </a:p>
        </p:txBody>
      </p:sp>
      <p:sp>
        <p:nvSpPr>
          <p:cNvPr id="4" name="Tekstvak 3">
            <a:extLst>
              <a:ext uri="{FF2B5EF4-FFF2-40B4-BE49-F238E27FC236}">
                <a16:creationId xmlns:a16="http://schemas.microsoft.com/office/drawing/2014/main" id="{3497C1E5-0258-E59C-1956-2FC00046BD40}"/>
              </a:ext>
            </a:extLst>
          </p:cNvPr>
          <p:cNvSpPr txBox="1"/>
          <p:nvPr/>
        </p:nvSpPr>
        <p:spPr>
          <a:xfrm>
            <a:off x="1436913" y="4004163"/>
            <a:ext cx="3732246" cy="1754326"/>
          </a:xfrm>
          <a:prstGeom prst="rect">
            <a:avLst/>
          </a:prstGeom>
          <a:noFill/>
          <a:ln>
            <a:solidFill>
              <a:srgbClr val="009999"/>
            </a:solidFill>
          </a:ln>
        </p:spPr>
        <p:txBody>
          <a:bodyPr wrap="square">
            <a:spAutoFit/>
          </a:bodyPr>
          <a:lstStyle/>
          <a:p>
            <a:pPr marL="0" indent="0">
              <a:buNone/>
            </a:pPr>
            <a:r>
              <a:rPr lang="nl-NL" sz="1800" dirty="0">
                <a:effectLst/>
                <a:latin typeface="Roboto" panose="02000000000000000000" pitchFamily="2" charset="0"/>
                <a:ea typeface="Roboto" panose="02000000000000000000" pitchFamily="2" charset="0"/>
                <a:cs typeface="Roboto" panose="02000000000000000000" pitchFamily="2" charset="0"/>
              </a:rPr>
              <a:t>Dit is het </a:t>
            </a:r>
            <a:r>
              <a:rPr lang="nl-NL" sz="1800" b="1" dirty="0">
                <a:effectLst/>
                <a:latin typeface="Roboto" panose="02000000000000000000" pitchFamily="2" charset="0"/>
                <a:ea typeface="Roboto" panose="02000000000000000000" pitchFamily="2" charset="0"/>
                <a:cs typeface="Roboto" panose="02000000000000000000" pitchFamily="2" charset="0"/>
              </a:rPr>
              <a:t>eigen risico. </a:t>
            </a:r>
            <a:r>
              <a:rPr lang="nl-NL" sz="1800" dirty="0">
                <a:effectLst/>
                <a:latin typeface="Roboto" panose="02000000000000000000" pitchFamily="2" charset="0"/>
                <a:ea typeface="Roboto" panose="02000000000000000000" pitchFamily="2" charset="0"/>
                <a:cs typeface="Roboto" panose="02000000000000000000" pitchFamily="2" charset="0"/>
              </a:rPr>
              <a:t>Het eigen risico is het deel van de schade dat je verzekeringsmaatschappij niet vergoed en dat jij dus zelf moet betalen. Dit is meestal een vooraf vastgesteld bedrag. </a:t>
            </a: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 name="Afbeelding 4">
            <a:extLst>
              <a:ext uri="{FF2B5EF4-FFF2-40B4-BE49-F238E27FC236}">
                <a16:creationId xmlns:a16="http://schemas.microsoft.com/office/drawing/2014/main" id="{FBDB8FF9-BC3C-B934-5C21-1F2E44810289}"/>
              </a:ext>
            </a:extLst>
          </p:cNvPr>
          <p:cNvPicPr>
            <a:picLocks noChangeAspect="1"/>
          </p:cNvPicPr>
          <p:nvPr/>
        </p:nvPicPr>
        <p:blipFill rotWithShape="1">
          <a:blip r:embed="rId4">
            <a:extLst>
              <a:ext uri="{28A0092B-C50C-407E-A947-70E740481C1C}">
                <a14:useLocalDpi xmlns:a14="http://schemas.microsoft.com/office/drawing/2010/main" val="0"/>
              </a:ext>
            </a:extLst>
          </a:blip>
          <a:srcRect l="-17" r="134"/>
          <a:stretch/>
        </p:blipFill>
        <p:spPr>
          <a:xfrm>
            <a:off x="5169159" y="4004163"/>
            <a:ext cx="2650783" cy="1754326"/>
          </a:xfrm>
          <a:prstGeom prst="rect">
            <a:avLst/>
          </a:prstGeom>
          <a:ln>
            <a:solidFill>
              <a:srgbClr val="009999"/>
            </a:solidFill>
          </a:ln>
        </p:spPr>
      </p:pic>
    </p:spTree>
    <p:extLst>
      <p:ext uri="{BB962C8B-B14F-4D97-AF65-F5344CB8AC3E}">
        <p14:creationId xmlns:p14="http://schemas.microsoft.com/office/powerpoint/2010/main" val="2609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662473" y="2004269"/>
            <a:ext cx="6951307" cy="2849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verzekeringen die jongeren volgens jou vaak hebben?</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Welke verzekeringen heb jij nu?</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Welke verzekeringen denk jij nodig te hebben in de toekomst?</a:t>
            </a:r>
            <a:endParaRPr kumimoji="0" lang="nl-NL"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Verzekeringen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voor</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jullie</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Tree>
    <p:extLst>
      <p:ext uri="{BB962C8B-B14F-4D97-AF65-F5344CB8AC3E}">
        <p14:creationId xmlns:p14="http://schemas.microsoft.com/office/powerpoint/2010/main" val="86209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Verzekeringen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voor</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jullie</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4" name="Tijdelijke aanduiding voor inhoud 12">
            <a:extLst>
              <a:ext uri="{FF2B5EF4-FFF2-40B4-BE49-F238E27FC236}">
                <a16:creationId xmlns:a16="http://schemas.microsoft.com/office/drawing/2014/main" id="{A6EC08E1-85DC-F109-4C67-CD977FF614A8}"/>
              </a:ext>
            </a:extLst>
          </p:cNvPr>
          <p:cNvSpPr>
            <a:spLocks noGrp="1"/>
          </p:cNvSpPr>
          <p:nvPr>
            <p:ph idx="1"/>
          </p:nvPr>
        </p:nvSpPr>
        <p:spPr>
          <a:xfrm>
            <a:off x="430418" y="1682587"/>
            <a:ext cx="738378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Op de volgende dia’s staan verschillende situaties.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Denk bij ieder voorbeeld na: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Herken je deze situatie?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Welke keuze zou jij maken? </a:t>
            </a:r>
          </a:p>
        </p:txBody>
      </p:sp>
    </p:spTree>
    <p:extLst>
      <p:ext uri="{BB962C8B-B14F-4D97-AF65-F5344CB8AC3E}">
        <p14:creationId xmlns:p14="http://schemas.microsoft.com/office/powerpoint/2010/main" val="304909777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94903" y="123901"/>
            <a:ext cx="4454081"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De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nieuwste</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iPhone</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94903" y="2337972"/>
            <a:ext cx="4297198" cy="2176203"/>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Yes, </a:t>
            </a:r>
            <a:r>
              <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het is tijd voor een nieuwe mobiele telefoon. De allernieuwste iPhone is net uitgekomen. Deze bestel je natuurlijk zo snel mogelijk.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nl-NL" sz="18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Sluit je ook gelijk een verzekering af?</a:t>
            </a:r>
          </a:p>
        </p:txBody>
      </p:sp>
      <p:pic>
        <p:nvPicPr>
          <p:cNvPr id="7" name="Afbeelding 6" descr="Afbeelding met persoon, grond, buiten, person&#10;&#10;Automatisch gegenereerde beschrijving">
            <a:extLst>
              <a:ext uri="{FF2B5EF4-FFF2-40B4-BE49-F238E27FC236}">
                <a16:creationId xmlns:a16="http://schemas.microsoft.com/office/drawing/2014/main" id="{244449FC-F97F-9677-E0BC-91E972AD274F}"/>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2" b="1250"/>
          <a:stretch/>
        </p:blipFill>
        <p:spPr bwMode="auto">
          <a:xfrm>
            <a:off x="4572000" y="-190564"/>
            <a:ext cx="4889241" cy="7233276"/>
          </a:xfrm>
          <a:prstGeom prst="rect">
            <a:avLst/>
          </a:prstGeom>
          <a:ln>
            <a:noFill/>
          </a:ln>
          <a:effectLst>
            <a:softEdge rad="112500"/>
          </a:effectLst>
        </p:spPr>
      </p:pic>
    </p:spTree>
    <p:extLst>
      <p:ext uri="{BB962C8B-B14F-4D97-AF65-F5344CB8AC3E}">
        <p14:creationId xmlns:p14="http://schemas.microsoft.com/office/powerpoint/2010/main" val="339077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41301" y="132779"/>
            <a:ext cx="7886700"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Vraag jezelf af:</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41301" y="1460746"/>
            <a:ext cx="4131435" cy="3655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kost een telefoonverzekering per maand? </a:t>
            </a:r>
          </a:p>
          <a:p>
            <a:pPr marL="342900" indent="-342900">
              <a:buBlip>
                <a:blip r:embed="rId4"/>
              </a:buBlip>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kost een telefoonverzekering per jaar?</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 </a:t>
            </a:r>
          </a:p>
          <a:p>
            <a:pPr marL="342900" indent="-342900">
              <a:buBlip>
                <a:blip r:embed="rId4"/>
              </a:buBlip>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Betaal je ook een eigen risico?</a:t>
            </a:r>
          </a:p>
        </p:txBody>
      </p:sp>
      <p:pic>
        <p:nvPicPr>
          <p:cNvPr id="7" name="Afbeelding 6" descr="Afbeelding met persoon, grond, buiten, person&#10;&#10;Automatisch gegenereerde beschrijving">
            <a:extLst>
              <a:ext uri="{FF2B5EF4-FFF2-40B4-BE49-F238E27FC236}">
                <a16:creationId xmlns:a16="http://schemas.microsoft.com/office/drawing/2014/main" id="{244449FC-F97F-9677-E0BC-91E972AD274F}"/>
              </a:ext>
            </a:extLst>
          </p:cNvPr>
          <p:cNvPicPr>
            <a:picLocks noChangeAspect="1"/>
          </p:cNvPicPr>
          <p:nvPr/>
        </p:nvPicPr>
        <p:blipFill rotWithShape="1">
          <a:blip r:embed="rId5">
            <a:alphaModFix amt="50000"/>
            <a:extLst>
              <a:ext uri="{28A0092B-C50C-407E-A947-70E740481C1C}">
                <a14:useLocalDpi xmlns:a14="http://schemas.microsoft.com/office/drawing/2010/main" val="0"/>
              </a:ext>
            </a:extLst>
          </a:blip>
          <a:srcRect r="2" b="1250"/>
          <a:stretch/>
        </p:blipFill>
        <p:spPr bwMode="auto">
          <a:xfrm>
            <a:off x="4653949" y="-127019"/>
            <a:ext cx="4807292" cy="7112038"/>
          </a:xfrm>
          <a:prstGeom prst="rect">
            <a:avLst/>
          </a:prstGeom>
          <a:ln>
            <a:noFill/>
          </a:ln>
          <a:effectLst>
            <a:softEdge rad="112500"/>
          </a:effectLst>
        </p:spPr>
      </p:pic>
    </p:spTree>
    <p:extLst>
      <p:ext uri="{BB962C8B-B14F-4D97-AF65-F5344CB8AC3E}">
        <p14:creationId xmlns:p14="http://schemas.microsoft.com/office/powerpoint/2010/main" val="190067375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80516" y="115024"/>
            <a:ext cx="7886700" cy="1325563"/>
          </a:xfrm>
        </p:spPr>
        <p:txBody>
          <a:bodyPr>
            <a:normAutofit/>
          </a:bodyPr>
          <a:lstStyle/>
          <a:p>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Je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rijbewijs</a:t>
            </a:r>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op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zak</a:t>
            </a:r>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a:t>
            </a:r>
            <a:endParaRPr lang="nl-NL"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80516" y="2245032"/>
            <a:ext cx="4425960" cy="2367934"/>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kumimoji="0" lang="nl-NL" sz="180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Je </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hebt je rijbewijs gehaald! Je koopt een nieuwe scooter. Daar hoort natuurlijk een verzekering bij. </a:t>
            </a: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t>Wordt het WA, WA+ of Allrisk? Wat betekent dit eigenlijk allemaal?</a:t>
            </a: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l="4883" r="4883"/>
          <a:stretch/>
        </p:blipFill>
        <p:spPr bwMode="auto">
          <a:xfrm>
            <a:off x="4719263" y="-177582"/>
            <a:ext cx="4875646" cy="7213163"/>
          </a:xfrm>
          <a:prstGeom prst="rect">
            <a:avLst/>
          </a:prstGeom>
          <a:ln>
            <a:noFill/>
          </a:ln>
          <a:effectLst>
            <a:softEdge rad="112500"/>
          </a:effectLst>
        </p:spPr>
      </p:pic>
    </p:spTree>
    <p:extLst>
      <p:ext uri="{BB962C8B-B14F-4D97-AF65-F5344CB8AC3E}">
        <p14:creationId xmlns:p14="http://schemas.microsoft.com/office/powerpoint/2010/main" val="3169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31159" y="162998"/>
            <a:ext cx="7886700" cy="1325563"/>
          </a:xfrm>
        </p:spPr>
        <p:txBody>
          <a:bodyPr>
            <a:normAutofit/>
          </a:bodyPr>
          <a:lstStyle/>
          <a:p>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Op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jezelf</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gaan</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b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br>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wonen</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31159" y="2097464"/>
            <a:ext cx="4425960" cy="2663071"/>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hebt de sleutel gekregen van je nieuwe huis. Eindelijk een plek voor jezelf! Hoe je het gaat inrichten? Dat weet je al precies. </a:t>
            </a: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hebt straks dan ook veel waardevolle spullen in huis. Ga je die verzekeren? Zo ja, hoe doe je dat? </a:t>
            </a:r>
            <a:endParaRPr kumimoji="0" lang="nl-NL" sz="1800" b="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4974" r="4974"/>
          <a:stretch/>
        </p:blipFill>
        <p:spPr bwMode="auto">
          <a:xfrm>
            <a:off x="4719263" y="-228302"/>
            <a:ext cx="4944213" cy="7314604"/>
          </a:xfrm>
          <a:prstGeom prst="rect">
            <a:avLst/>
          </a:prstGeom>
          <a:ln>
            <a:noFill/>
          </a:ln>
          <a:effectLst>
            <a:softEdge rad="112500"/>
          </a:effectLst>
        </p:spPr>
      </p:pic>
    </p:spTree>
    <p:extLst>
      <p:ext uri="{BB962C8B-B14F-4D97-AF65-F5344CB8AC3E}">
        <p14:creationId xmlns:p14="http://schemas.microsoft.com/office/powerpoint/2010/main" val="87961747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177067" y="328087"/>
            <a:ext cx="7886700" cy="1325563"/>
          </a:xfrm>
        </p:spPr>
        <p:txBody>
          <a:bodyPr>
            <a:normAutofit/>
          </a:bodyPr>
          <a:lstStyle/>
          <a:p>
            <a:r>
              <a:rPr lang="en-US" sz="38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Oeps</a:t>
            </a:r>
            <a:r>
              <a:rPr lang="en-US"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 </a:t>
            </a:r>
            <a:endParaRPr lang="nl-NL" sz="38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177067" y="2003569"/>
            <a:ext cx="4531854" cy="2850861"/>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t>S</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tel je voor: jij zit lekker op de bank te </a:t>
            </a:r>
            <a:r>
              <a:rPr lang="nl-NL" sz="1800" i="1" dirty="0" err="1">
                <a:solidFill>
                  <a:schemeClr val="tx1"/>
                </a:solidFill>
                <a:effectLst/>
                <a:latin typeface="Roboto" panose="02000000000000000000" pitchFamily="2" charset="0"/>
                <a:ea typeface="Roboto" panose="02000000000000000000" pitchFamily="2" charset="0"/>
                <a:cs typeface="Roboto" panose="02000000000000000000" pitchFamily="2" charset="0"/>
              </a:rPr>
              <a:t>Netflixen</a:t>
            </a: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 Plotseling schrik van je een hoop lawaai. Je buurjongetje heeft een voetbal door je ruit heen getrapt! </a:t>
            </a:r>
            <a:endParaRPr lang="nl-NL"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Welke verzekering dekt jouw schade?</a:t>
            </a:r>
            <a:endParaRPr kumimoji="0" lang="nl-NL" sz="2000" b="0" i="1"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2742" r="2742"/>
          <a:stretch/>
        </p:blipFill>
        <p:spPr bwMode="auto">
          <a:xfrm>
            <a:off x="4708921" y="-326454"/>
            <a:ext cx="4954555" cy="7329903"/>
          </a:xfrm>
          <a:prstGeom prst="rect">
            <a:avLst/>
          </a:prstGeom>
          <a:ln>
            <a:noFill/>
          </a:ln>
          <a:effectLst>
            <a:softEdge rad="112500"/>
          </a:effectLst>
        </p:spPr>
      </p:pic>
    </p:spTree>
    <p:extLst>
      <p:ext uri="{BB962C8B-B14F-4D97-AF65-F5344CB8AC3E}">
        <p14:creationId xmlns:p14="http://schemas.microsoft.com/office/powerpoint/2010/main" val="262475428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06DB657-CF14-01D9-F86D-BAA2CA3E4DE1}"/>
              </a:ext>
            </a:extLst>
          </p:cNvPr>
          <p:cNvSpPr>
            <a:spLocks noGrp="1"/>
          </p:cNvSpPr>
          <p:nvPr>
            <p:ph type="title"/>
          </p:nvPr>
        </p:nvSpPr>
        <p:spPr>
          <a:xfrm>
            <a:off x="235719" y="317329"/>
            <a:ext cx="7886700" cy="1325563"/>
          </a:xfrm>
        </p:spPr>
        <p:txBody>
          <a:bodyPr>
            <a:normAutofit/>
          </a:bodyPr>
          <a:lstStyle/>
          <a:p>
            <a:r>
              <a:rPr lang="en-US"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Naar de </a:t>
            </a:r>
            <a:r>
              <a:rPr lang="en-US" sz="4000" u="sng" dirty="0" err="1">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rPr>
              <a:t>sneeuw</a:t>
            </a:r>
            <a:endParaRPr lang="nl-NL" sz="4000" u="sng" dirty="0">
              <a:ln w="0"/>
              <a:solidFill>
                <a:srgbClr val="E84A97"/>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35719" y="2053076"/>
            <a:ext cx="4336281" cy="2751848"/>
          </a:xfrm>
          <a:prstGeom prst="rect">
            <a:avLst/>
          </a:prstGeom>
          <a:noFill/>
          <a:ln>
            <a:solidFill>
              <a:srgbClr val="E84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Je gaat met je vrienden op wintersport. Een week lang genieten van de sneeuw en gezelligheid. Wel hopen dat je niets breekt, want snowboarden, dat doe je </a:t>
            </a:r>
            <a:br>
              <a:rPr lang="nl-NL" sz="1800" i="1" dirty="0">
                <a:solidFill>
                  <a:schemeClr val="tx1"/>
                </a:solidFill>
                <a:latin typeface="Roboto" panose="02000000000000000000" pitchFamily="2" charset="0"/>
                <a:ea typeface="Roboto" panose="02000000000000000000" pitchFamily="2" charset="0"/>
                <a:cs typeface="Roboto" panose="02000000000000000000" pitchFamily="2" charset="0"/>
              </a:rPr>
            </a:b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nog niet zo lang…</a:t>
            </a:r>
          </a:p>
          <a:p>
            <a:pPr marL="0" indent="0">
              <a:buNone/>
            </a:pP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indent="0">
              <a:buNone/>
            </a:pPr>
            <a:r>
              <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Wat denk jij: is het handig om een reisverzekering af te sluiten? </a:t>
            </a:r>
            <a:r>
              <a:rPr lang="nl-NL" sz="1800" b="1" i="1"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nl-NL" sz="1800" i="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7" name="Afbeelding 6">
            <a:extLst>
              <a:ext uri="{FF2B5EF4-FFF2-40B4-BE49-F238E27FC236}">
                <a16:creationId xmlns:a16="http://schemas.microsoft.com/office/drawing/2014/main" id="{244449FC-F97F-9677-E0BC-91E972AD274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686" b="686"/>
          <a:stretch/>
        </p:blipFill>
        <p:spPr bwMode="auto">
          <a:xfrm>
            <a:off x="4719263" y="-550507"/>
            <a:ext cx="5171186" cy="7650393"/>
          </a:xfrm>
          <a:prstGeom prst="roundRect">
            <a:avLst/>
          </a:prstGeom>
          <a:ln>
            <a:noFill/>
          </a:ln>
          <a:effectLst>
            <a:softEdge rad="112500"/>
          </a:effectLst>
        </p:spPr>
      </p:pic>
    </p:spTree>
    <p:extLst>
      <p:ext uri="{BB962C8B-B14F-4D97-AF65-F5344CB8AC3E}">
        <p14:creationId xmlns:p14="http://schemas.microsoft.com/office/powerpoint/2010/main" val="420968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Een verzekering kiezen</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2" name="Tijdelijke aanduiding voor inhoud 2">
            <a:extLst>
              <a:ext uri="{FF2B5EF4-FFF2-40B4-BE49-F238E27FC236}">
                <a16:creationId xmlns:a16="http://schemas.microsoft.com/office/drawing/2014/main" id="{B17D8E53-2959-ED4E-F5DA-7691A1A2419B}"/>
              </a:ext>
            </a:extLst>
          </p:cNvPr>
          <p:cNvSpPr>
            <a:spLocks noGrp="1"/>
          </p:cNvSpPr>
          <p:nvPr>
            <p:ph idx="1"/>
          </p:nvPr>
        </p:nvSpPr>
        <p:spPr>
          <a:xfrm>
            <a:off x="451096" y="2659494"/>
            <a:ext cx="7886700" cy="1539012"/>
          </a:xfrm>
        </p:spPr>
        <p:txBody>
          <a:bodyPr/>
          <a:lstStyle/>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Wanneer is het goed om je te verzekeren? </a:t>
            </a: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Waar let jij op bij het afsluiten van een verzekering? </a:t>
            </a:r>
          </a:p>
          <a:p>
            <a:endParaRPr lang="nl-NL" dirty="0"/>
          </a:p>
        </p:txBody>
      </p:sp>
    </p:spTree>
    <p:extLst>
      <p:ext uri="{BB962C8B-B14F-4D97-AF65-F5344CB8AC3E}">
        <p14:creationId xmlns:p14="http://schemas.microsoft.com/office/powerpoint/2010/main" val="221111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D2273ED-6ED2-B0F0-02B3-E30CD50FF9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4876" y="1427196"/>
            <a:ext cx="6738090" cy="4769480"/>
          </a:xfrm>
          <a:prstGeom prst="rect">
            <a:avLst/>
          </a:prstGeom>
        </p:spPr>
      </p:pic>
      <p:sp>
        <p:nvSpPr>
          <p:cNvPr id="6" name="Titel 1">
            <a:extLst>
              <a:ext uri="{FF2B5EF4-FFF2-40B4-BE49-F238E27FC236}">
                <a16:creationId xmlns:a16="http://schemas.microsoft.com/office/drawing/2014/main" id="{74D2D2FF-5795-B8C9-9ED4-744306FD6064}"/>
              </a:ext>
            </a:extLst>
          </p:cNvPr>
          <p:cNvSpPr txBox="1">
            <a:spLocks/>
          </p:cNvSpPr>
          <p:nvPr/>
        </p:nvSpPr>
        <p:spPr bwMode="auto">
          <a:xfrm>
            <a:off x="0" y="459141"/>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Herkenbaar?</a:t>
            </a:r>
          </a:p>
        </p:txBody>
      </p:sp>
    </p:spTree>
    <p:extLst>
      <p:ext uri="{BB962C8B-B14F-4D97-AF65-F5344CB8AC3E}">
        <p14:creationId xmlns:p14="http://schemas.microsoft.com/office/powerpoint/2010/main" val="277483267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5458426-2254-9582-3A6C-5985FE8F1684}"/>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Vragen</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sp>
        <p:nvSpPr>
          <p:cNvPr id="2" name="Tijdelijke aanduiding voor inhoud 2">
            <a:extLst>
              <a:ext uri="{FF2B5EF4-FFF2-40B4-BE49-F238E27FC236}">
                <a16:creationId xmlns:a16="http://schemas.microsoft.com/office/drawing/2014/main" id="{B17D8E53-2959-ED4E-F5DA-7691A1A2419B}"/>
              </a:ext>
            </a:extLst>
          </p:cNvPr>
          <p:cNvSpPr>
            <a:spLocks noGrp="1"/>
          </p:cNvSpPr>
          <p:nvPr>
            <p:ph idx="1"/>
          </p:nvPr>
        </p:nvSpPr>
        <p:spPr>
          <a:xfrm>
            <a:off x="451096" y="2659494"/>
            <a:ext cx="7886700" cy="1539012"/>
          </a:xfrm>
        </p:spPr>
        <p:txBody>
          <a:bodyPr/>
          <a:lstStyle/>
          <a:p>
            <a:pPr marL="0" inden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Blip>
                <a:blip r:embed="rId3"/>
              </a:buBlip>
            </a:pPr>
            <a:r>
              <a:rPr lang="nl-NL" sz="1800" dirty="0">
                <a:effectLst/>
                <a:latin typeface="Roboto" panose="02000000000000000000" pitchFamily="2" charset="0"/>
                <a:ea typeface="Roboto" panose="02000000000000000000" pitchFamily="2" charset="0"/>
                <a:cs typeface="Roboto" panose="02000000000000000000" pitchFamily="2" charset="0"/>
              </a:rPr>
              <a:t>Welke vragen heb jij nog? Stel ze allemaal! </a:t>
            </a:r>
          </a:p>
          <a:p>
            <a:endParaRPr lang="nl-NL" dirty="0"/>
          </a:p>
        </p:txBody>
      </p:sp>
    </p:spTree>
    <p:extLst>
      <p:ext uri="{BB962C8B-B14F-4D97-AF65-F5344CB8AC3E}">
        <p14:creationId xmlns:p14="http://schemas.microsoft.com/office/powerpoint/2010/main" val="361657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465411" y="2295795"/>
            <a:ext cx="8312830" cy="226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Je krijgt van de docent een leeg briefje. </a:t>
            </a:r>
            <a:b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b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buFont typeface="Symbol" panose="05050102010706020507" pitchFamily="18" charset="2"/>
              <a:buBlip>
                <a:blip r:embed="rId3"/>
              </a:buBlip>
            </a:pPr>
            <a:r>
              <a:rPr lang="nl-NL" sz="2400" dirty="0">
                <a:solidFill>
                  <a:schemeClr val="tx1"/>
                </a:solidFill>
                <a:latin typeface="Roboto" panose="02000000000000000000" pitchFamily="2" charset="0"/>
                <a:ea typeface="Roboto" panose="02000000000000000000" pitchFamily="2" charset="0"/>
                <a:cs typeface="Roboto" panose="02000000000000000000" pitchFamily="2" charset="0"/>
              </a:rPr>
              <a:t>Aan welke woorden denk jij bij het woord ‘verzekeren’? </a:t>
            </a:r>
            <a:br>
              <a:rPr lang="nl-NL" sz="2400" dirty="0">
                <a:solidFill>
                  <a:schemeClr val="tx1"/>
                </a:solidFill>
                <a:latin typeface="Roboto" panose="02000000000000000000" pitchFamily="2" charset="0"/>
                <a:ea typeface="Roboto" panose="02000000000000000000" pitchFamily="2" charset="0"/>
                <a:cs typeface="Roboto" panose="02000000000000000000" pitchFamily="2" charset="0"/>
              </a:rPr>
            </a:br>
            <a:endPar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lv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Schrijf minimaal drie woorden op. </a:t>
            </a:r>
          </a:p>
        </p:txBody>
      </p:sp>
      <p:sp>
        <p:nvSpPr>
          <p:cNvPr id="4" name="Titel 1">
            <a:extLst>
              <a:ext uri="{FF2B5EF4-FFF2-40B4-BE49-F238E27FC236}">
                <a16:creationId xmlns:a16="http://schemas.microsoft.com/office/drawing/2014/main" id="{603B6ED8-9DB5-BC78-EEB3-C7FD862A1B03}"/>
              </a:ext>
            </a:extLst>
          </p:cNvPr>
          <p:cNvSpPr txBox="1">
            <a:spLocks/>
          </p:cNvSpPr>
          <p:nvPr/>
        </p:nvSpPr>
        <p:spPr bwMode="auto">
          <a:xfrm>
            <a:off x="0" y="55138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Wat is verzekeren?</a:t>
            </a:r>
          </a:p>
        </p:txBody>
      </p:sp>
    </p:spTree>
    <p:extLst>
      <p:ext uri="{BB962C8B-B14F-4D97-AF65-F5344CB8AC3E}">
        <p14:creationId xmlns:p14="http://schemas.microsoft.com/office/powerpoint/2010/main" val="424190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03B6ED8-9DB5-BC78-EEB3-C7FD862A1B03}"/>
              </a:ext>
            </a:extLst>
          </p:cNvPr>
          <p:cNvSpPr txBox="1">
            <a:spLocks/>
          </p:cNvSpPr>
          <p:nvPr/>
        </p:nvSpPr>
        <p:spPr bwMode="auto">
          <a:xfrm>
            <a:off x="0" y="55138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Wat is verzekeren?</a:t>
            </a:r>
          </a:p>
        </p:txBody>
      </p:sp>
      <p:sp>
        <p:nvSpPr>
          <p:cNvPr id="6" name="Tekstvak 5">
            <a:extLst>
              <a:ext uri="{FF2B5EF4-FFF2-40B4-BE49-F238E27FC236}">
                <a16:creationId xmlns:a16="http://schemas.microsoft.com/office/drawing/2014/main" id="{8F08202B-7D92-436B-3605-96F3CD937572}"/>
              </a:ext>
            </a:extLst>
          </p:cNvPr>
          <p:cNvSpPr txBox="1"/>
          <p:nvPr/>
        </p:nvSpPr>
        <p:spPr>
          <a:xfrm>
            <a:off x="1716832" y="2362705"/>
            <a:ext cx="3732246" cy="1938992"/>
          </a:xfrm>
          <a:prstGeom prst="rect">
            <a:avLst/>
          </a:prstGeom>
          <a:noFill/>
          <a:ln>
            <a:solidFill>
              <a:srgbClr val="009999"/>
            </a:solidFill>
          </a:ln>
        </p:spPr>
        <p:txBody>
          <a:bodyPr wrap="square">
            <a:spAutoFit/>
          </a:bodyPr>
          <a:lstStyle/>
          <a:p>
            <a:pPr marL="0" indent="0">
              <a:buNone/>
            </a:pP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Door het afsluiten van een verzekering, </a:t>
            </a:r>
            <a:r>
              <a:rPr lang="nl-NL" sz="2400" dirty="0">
                <a:effectLst/>
                <a:latin typeface="Roboto" panose="02000000000000000000" pitchFamily="2" charset="0"/>
                <a:ea typeface="Roboto" panose="02000000000000000000" pitchFamily="2" charset="0"/>
                <a:cs typeface="Roboto" panose="02000000000000000000" pitchFamily="2" charset="0"/>
              </a:rPr>
              <a:t>zorg je ervoor </a:t>
            </a:r>
            <a:r>
              <a:rPr lang="nl-NL" sz="2400" dirty="0">
                <a:solidFill>
                  <a:schemeClr val="tx1"/>
                </a:solidFill>
                <a:effectLst/>
                <a:latin typeface="Roboto" panose="02000000000000000000" pitchFamily="2" charset="0"/>
                <a:ea typeface="Roboto" panose="02000000000000000000" pitchFamily="2" charset="0"/>
                <a:cs typeface="Roboto" panose="02000000000000000000" pitchFamily="2" charset="0"/>
              </a:rPr>
              <a:t>dat jij in onverwachte situaties niet voor (alle) kosten opdraait.</a:t>
            </a:r>
          </a:p>
        </p:txBody>
      </p:sp>
      <p:pic>
        <p:nvPicPr>
          <p:cNvPr id="7" name="Afbeelding 6">
            <a:extLst>
              <a:ext uri="{FF2B5EF4-FFF2-40B4-BE49-F238E27FC236}">
                <a16:creationId xmlns:a16="http://schemas.microsoft.com/office/drawing/2014/main" id="{3AD1A240-0EBF-45DA-0AFD-77A95FD16B45}"/>
              </a:ext>
            </a:extLst>
          </p:cNvPr>
          <p:cNvPicPr>
            <a:picLocks noChangeAspect="1"/>
          </p:cNvPicPr>
          <p:nvPr/>
        </p:nvPicPr>
        <p:blipFill rotWithShape="1">
          <a:blip r:embed="rId3">
            <a:extLst>
              <a:ext uri="{28A0092B-C50C-407E-A947-70E740481C1C}">
                <a14:useLocalDpi xmlns:a14="http://schemas.microsoft.com/office/drawing/2010/main" val="0"/>
              </a:ext>
            </a:extLst>
          </a:blip>
          <a:srcRect l="9682" b="23205"/>
          <a:stretch/>
        </p:blipFill>
        <p:spPr>
          <a:xfrm>
            <a:off x="5449078" y="2362705"/>
            <a:ext cx="1706122" cy="1938992"/>
          </a:xfrm>
          <a:prstGeom prst="rect">
            <a:avLst/>
          </a:prstGeom>
          <a:ln>
            <a:solidFill>
              <a:srgbClr val="009999"/>
            </a:solidFill>
          </a:ln>
        </p:spPr>
      </p:pic>
    </p:spTree>
    <p:extLst>
      <p:ext uri="{BB962C8B-B14F-4D97-AF65-F5344CB8AC3E}">
        <p14:creationId xmlns:p14="http://schemas.microsoft.com/office/powerpoint/2010/main" val="272620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373380" y="2423501"/>
            <a:ext cx="5455920" cy="2010995"/>
          </a:xfrm>
          <a:prstGeom prst="rect">
            <a:avLst/>
          </a:prstGeom>
          <a:noFill/>
          <a:ln w="95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nSpc>
                <a:spcPct val="120000"/>
              </a:lnSpc>
              <a:buNone/>
              <a:defRPr/>
            </a:pPr>
            <a:r>
              <a:rPr lang="nl-NL" sz="2200" dirty="0">
                <a:solidFill>
                  <a:schemeClr val="tx1"/>
                </a:solidFill>
                <a:effectLst/>
                <a:latin typeface="Roboto" panose="02000000000000000000" pitchFamily="2" charset="0"/>
                <a:ea typeface="Roboto" panose="02000000000000000000" pitchFamily="2" charset="0"/>
                <a:cs typeface="Roboto" panose="02000000000000000000" pitchFamily="2" charset="0"/>
              </a:rPr>
              <a:t>Verzekeringen zijn gebaseerd op het principe van </a:t>
            </a:r>
            <a:r>
              <a:rPr lang="nl-NL" sz="2200" b="1" dirty="0">
                <a:solidFill>
                  <a:schemeClr val="tx1"/>
                </a:solidFill>
                <a:effectLst/>
                <a:latin typeface="Roboto" panose="02000000000000000000" pitchFamily="2" charset="0"/>
                <a:ea typeface="Roboto" panose="02000000000000000000" pitchFamily="2" charset="0"/>
                <a:cs typeface="Roboto" panose="02000000000000000000" pitchFamily="2" charset="0"/>
              </a:rPr>
              <a:t>solidariteit</a:t>
            </a:r>
            <a:r>
              <a:rPr lang="nl-NL" sz="2200" dirty="0">
                <a:solidFill>
                  <a:schemeClr val="tx1"/>
                </a:solidFill>
                <a:effectLst/>
                <a:latin typeface="Roboto" panose="02000000000000000000" pitchFamily="2" charset="0"/>
                <a:ea typeface="Roboto" panose="02000000000000000000" pitchFamily="2" charset="0"/>
                <a:cs typeface="Roboto" panose="02000000000000000000" pitchFamily="2" charset="0"/>
              </a:rPr>
              <a:t>: het idee dat je als mens verbonden bent met andere mensen en verantwoordelijk bent voor elkaar. </a:t>
            </a:r>
          </a:p>
        </p:txBody>
      </p:sp>
      <p:sp>
        <p:nvSpPr>
          <p:cNvPr id="2" name="Titel 1">
            <a:extLst>
              <a:ext uri="{FF2B5EF4-FFF2-40B4-BE49-F238E27FC236}">
                <a16:creationId xmlns:a16="http://schemas.microsoft.com/office/drawing/2014/main" id="{E5403597-C4E7-DB25-31F4-713901FAD4DA}"/>
              </a:ext>
            </a:extLst>
          </p:cNvPr>
          <p:cNvSpPr txBox="1">
            <a:spLocks/>
          </p:cNvSpPr>
          <p:nvPr/>
        </p:nvSpPr>
        <p:spPr bwMode="auto">
          <a:xfrm>
            <a:off x="-1" y="48764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Solidariteit</a:t>
            </a:r>
          </a:p>
        </p:txBody>
      </p:sp>
      <p:pic>
        <p:nvPicPr>
          <p:cNvPr id="4" name="Afbeelding 3" descr="Afbeelding met persoon, binnen&#10;&#10;Automatisch gegenereerde beschrijving">
            <a:extLst>
              <a:ext uri="{FF2B5EF4-FFF2-40B4-BE49-F238E27FC236}">
                <a16:creationId xmlns:a16="http://schemas.microsoft.com/office/drawing/2014/main" id="{1576AA7B-B1F6-0409-EADB-8C6C97623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2423502"/>
            <a:ext cx="3017520" cy="2010995"/>
          </a:xfrm>
          <a:prstGeom prst="rect">
            <a:avLst/>
          </a:prstGeom>
          <a:ln>
            <a:solidFill>
              <a:srgbClr val="009999"/>
            </a:solidFill>
          </a:ln>
        </p:spPr>
      </p:pic>
    </p:spTree>
    <p:extLst>
      <p:ext uri="{BB962C8B-B14F-4D97-AF65-F5344CB8AC3E}">
        <p14:creationId xmlns:p14="http://schemas.microsoft.com/office/powerpoint/2010/main" val="178211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281939" y="1769231"/>
            <a:ext cx="914400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lvl="0" indent="0">
              <a:buNone/>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Je hebt van de docent </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een kaartje en twee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namaak biljetten van € </a:t>
            </a:r>
            <a:r>
              <a:rPr lang="nl-NL" sz="1800" dirty="0">
                <a:solidFill>
                  <a:schemeClr val="tx1"/>
                </a:solidFill>
                <a:latin typeface="Roboto" panose="02000000000000000000" pitchFamily="2" charset="0"/>
                <a:ea typeface="Roboto" panose="02000000000000000000" pitchFamily="2" charset="0"/>
                <a:cs typeface="Roboto" panose="02000000000000000000" pitchFamily="2" charset="0"/>
              </a:rPr>
              <a:t>1</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00,- </a:t>
            </a:r>
            <a:r>
              <a:rPr kumimoji="0" lang="nl-NL"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gekregen.</a:t>
            </a: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Wat staat er op jouw kaartje?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Wie zijn de pechvogels?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nu</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de gevolgen als jullie geen oplossing hebben voor de pechvogels?</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Hoe kunnen jullie ervoor zorgen dat de problemen van de pechvogels worden opgelost?</a:t>
            </a:r>
            <a:b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br>
            <a:endParaRPr lang="nl-NL" sz="2000" dirty="0">
              <a:latin typeface="Roboto" panose="02000000000000000000" pitchFamily="2" charset="0"/>
              <a:ea typeface="Roboto" panose="02000000000000000000" pitchFamily="2" charset="0"/>
              <a:cs typeface="Calibri Light" panose="020F0302020204030204" pitchFamily="34" charset="0"/>
            </a:endParaRPr>
          </a:p>
        </p:txBody>
      </p:sp>
      <p:sp>
        <p:nvSpPr>
          <p:cNvPr id="4" name="Titel 1">
            <a:extLst>
              <a:ext uri="{FF2B5EF4-FFF2-40B4-BE49-F238E27FC236}">
                <a16:creationId xmlns:a16="http://schemas.microsoft.com/office/drawing/2014/main" id="{B1BE6389-AEB8-13BA-11ED-6CDC4CD50930}"/>
              </a:ext>
            </a:extLst>
          </p:cNvPr>
          <p:cNvSpPr txBox="1">
            <a:spLocks/>
          </p:cNvSpPr>
          <p:nvPr/>
        </p:nvSpPr>
        <p:spPr bwMode="auto">
          <a:xfrm>
            <a:off x="-1" y="487649"/>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Solidariteit: hoe werkt dat?</a:t>
            </a:r>
          </a:p>
        </p:txBody>
      </p:sp>
    </p:spTree>
    <p:extLst>
      <p:ext uri="{BB962C8B-B14F-4D97-AF65-F5344CB8AC3E}">
        <p14:creationId xmlns:p14="http://schemas.microsoft.com/office/powerpoint/2010/main" val="20536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350519" y="1435069"/>
            <a:ext cx="7383781" cy="349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D</a:t>
            </a:r>
            <a:r>
              <a:rPr kumimoji="0" lang="nl-NL"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eze</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ronde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doen we het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op een andere manier.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is er deze keer anders?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vind je van de nieuwe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oplossing</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3"/>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Wat zijn de voordelen en nadelen van de nieuwe </a:t>
            </a:r>
            <a:r>
              <a:rPr kumimoji="0" lang="nl-NL" sz="1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oplossing?</a:t>
            </a:r>
          </a:p>
          <a:p>
            <a:pPr marL="457200" lvl="1" indent="0">
              <a:buNone/>
              <a:defRPr/>
            </a:pPr>
            <a:endParaRPr lang="nl-NL" dirty="0">
              <a:latin typeface="Roboto" panose="02000000000000000000" pitchFamily="2" charset="0"/>
              <a:ea typeface="Roboto" panose="02000000000000000000" pitchFamily="2" charset="0"/>
              <a:cs typeface="Calibri Light" panose="020F0302020204030204" pitchFamily="34" charset="0"/>
            </a:endParaRPr>
          </a:p>
        </p:txBody>
      </p:sp>
      <p:sp>
        <p:nvSpPr>
          <p:cNvPr id="2" name="Titel 1">
            <a:extLst>
              <a:ext uri="{FF2B5EF4-FFF2-40B4-BE49-F238E27FC236}">
                <a16:creationId xmlns:a16="http://schemas.microsoft.com/office/drawing/2014/main" id="{6A0A1D8C-AA09-C0C0-5784-24D9C04BA475}"/>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Een andere oplossing</a:t>
            </a:r>
          </a:p>
        </p:txBody>
      </p:sp>
    </p:spTree>
    <p:extLst>
      <p:ext uri="{BB962C8B-B14F-4D97-AF65-F5344CB8AC3E}">
        <p14:creationId xmlns:p14="http://schemas.microsoft.com/office/powerpoint/2010/main" val="208008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597021" y="1972957"/>
            <a:ext cx="5040298" cy="2912083"/>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marR="0" lvl="0" indent="0" algn="l" defTabSz="914400" rtl="0" eaLnBrk="1" fontAlgn="auto" latinLnBrk="0" hangingPunct="1">
              <a:lnSpc>
                <a:spcPct val="100000"/>
              </a:lnSpc>
              <a:spcBef>
                <a:spcPts val="1000"/>
              </a:spcBef>
              <a:spcAft>
                <a:spcPts val="0"/>
              </a:spcAft>
              <a:buClrTx/>
              <a:buSzTx/>
              <a:buNone/>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Sluit je een verzekering af? Dan betaal je maandelijks een bedrag aan de  verzekeringsmaatschappij, dat in de ‘pot’ wordt gestopt. Dit noem je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premie</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t> </a:t>
            </a:r>
            <a:b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br>
            <a:br>
              <a:rPr lang="nl-NL" sz="2000" noProof="0" dirty="0">
                <a:solidFill>
                  <a:prstClr val="black"/>
                </a:solidFill>
                <a:latin typeface="Roboto" panose="02000000000000000000" pitchFamily="2" charset="0"/>
                <a:ea typeface="Roboto" panose="02000000000000000000" pitchFamily="2" charset="0"/>
                <a:cs typeface="Roboto" panose="02000000000000000000" pitchFamily="2" charset="0"/>
              </a:rPr>
            </a:b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Je moet vooraf hebben afgesproken welke soorten schades je allemaal verzekerd wilt hebben. Dat noemen we de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dekking</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p>
            <a:pPr marL="0" marR="0" lvl="0" indent="0" algn="l" defTabSz="914400" rtl="0" eaLnBrk="1" fontAlgn="auto" latinLnBrk="0" hangingPunct="1">
              <a:lnSpc>
                <a:spcPct val="100000"/>
              </a:lnSpc>
              <a:spcBef>
                <a:spcPts val="1000"/>
              </a:spcBef>
              <a:spcAft>
                <a:spcPts val="0"/>
              </a:spcAft>
              <a:buClrTx/>
              <a:buSzTx/>
              <a:buNone/>
              <a:tabLst/>
              <a:defRPr/>
            </a:pP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De verzekeraar maakt daar een contract van. Dat heet de </a:t>
            </a:r>
            <a:r>
              <a:rPr kumimoji="0" lang="nl-NL"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polis</a:t>
            </a:r>
            <a:r>
              <a:rPr kumimoji="0" lang="nl-NL"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p:txBody>
      </p:sp>
      <p:sp>
        <p:nvSpPr>
          <p:cNvPr id="4" name="Titel 1">
            <a:extLst>
              <a:ext uri="{FF2B5EF4-FFF2-40B4-BE49-F238E27FC236}">
                <a16:creationId xmlns:a16="http://schemas.microsoft.com/office/drawing/2014/main" id="{2ADF569F-570A-9C77-D055-F3B36F5ED193}"/>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P</a:t>
            </a:r>
            <a:r>
              <a:rPr lang="nl-NL"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remie</a:t>
            </a:r>
            <a:r>
              <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dekking en polis</a:t>
            </a:r>
          </a:p>
        </p:txBody>
      </p:sp>
      <p:pic>
        <p:nvPicPr>
          <p:cNvPr id="3" name="Afbeelding 2" descr="Afbeelding met persoon&#10;&#10;Automatisch gegenereerde beschrijving">
            <a:extLst>
              <a:ext uri="{FF2B5EF4-FFF2-40B4-BE49-F238E27FC236}">
                <a16:creationId xmlns:a16="http://schemas.microsoft.com/office/drawing/2014/main" id="{C70E12BE-A983-9F19-DD8A-8069039468DA}"/>
              </a:ext>
            </a:extLst>
          </p:cNvPr>
          <p:cNvPicPr>
            <a:picLocks noChangeAspect="1"/>
          </p:cNvPicPr>
          <p:nvPr/>
        </p:nvPicPr>
        <p:blipFill rotWithShape="1">
          <a:blip r:embed="rId3">
            <a:extLst>
              <a:ext uri="{28A0092B-C50C-407E-A947-70E740481C1C}">
                <a14:useLocalDpi xmlns:a14="http://schemas.microsoft.com/office/drawing/2010/main" val="0"/>
              </a:ext>
            </a:extLst>
          </a:blip>
          <a:srcRect l="15135" r="27230"/>
          <a:stretch/>
        </p:blipFill>
        <p:spPr>
          <a:xfrm>
            <a:off x="5637319" y="1972958"/>
            <a:ext cx="2982897" cy="2912084"/>
          </a:xfrm>
          <a:prstGeom prst="rect">
            <a:avLst/>
          </a:prstGeom>
          <a:ln>
            <a:solidFill>
              <a:srgbClr val="009999"/>
            </a:solidFill>
          </a:ln>
        </p:spPr>
      </p:pic>
    </p:spTree>
    <p:extLst>
      <p:ext uri="{BB962C8B-B14F-4D97-AF65-F5344CB8AC3E}">
        <p14:creationId xmlns:p14="http://schemas.microsoft.com/office/powerpoint/2010/main" val="24968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7A48632D-460B-6A36-150E-CC195779EC64}"/>
              </a:ext>
            </a:extLst>
          </p:cNvPr>
          <p:cNvSpPr>
            <a:spLocks noGrp="1"/>
          </p:cNvSpPr>
          <p:nvPr>
            <p:ph idx="1"/>
          </p:nvPr>
        </p:nvSpPr>
        <p:spPr>
          <a:xfrm>
            <a:off x="453260" y="2201637"/>
            <a:ext cx="3497304" cy="2718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Een </a:t>
            </a:r>
            <a:r>
              <a:rPr lang="nl-NL" sz="1800" dirty="0">
                <a:solidFill>
                  <a:prstClr val="black"/>
                </a:solidFill>
                <a:latin typeface="Roboto" panose="02000000000000000000" pitchFamily="2" charset="0"/>
                <a:ea typeface="Roboto" panose="02000000000000000000" pitchFamily="2" charset="0"/>
                <a:cs typeface="Roboto" panose="02000000000000000000" pitchFamily="2" charset="0"/>
              </a:rPr>
              <a:t>verzekering is bedoeld voor risico’s die je zelf financieel </a:t>
            </a: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niet kunt dragen.</a:t>
            </a:r>
          </a:p>
          <a:p>
            <a:pPr marL="0" indent="0">
              <a:buNone/>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r>
              <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Kun jij voorbeelden noemen van dit soort risico’s? </a:t>
            </a: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Blip>
                <a:blip r:embed="rId4"/>
              </a:buBlip>
              <a:tabLst/>
              <a:defRPr/>
            </a:pPr>
            <a:endParaRPr kumimoji="0" lang="nl-NL"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itel 1">
            <a:extLst>
              <a:ext uri="{FF2B5EF4-FFF2-40B4-BE49-F238E27FC236}">
                <a16:creationId xmlns:a16="http://schemas.microsoft.com/office/drawing/2014/main" id="{40146CB4-C5E0-1C5A-5315-AF02C425998F}"/>
              </a:ext>
            </a:extLst>
          </p:cNvPr>
          <p:cNvSpPr txBox="1">
            <a:spLocks/>
          </p:cNvSpPr>
          <p:nvPr/>
        </p:nvSpPr>
        <p:spPr bwMode="auto">
          <a:xfrm>
            <a:off x="0" y="658225"/>
            <a:ext cx="9144000" cy="776844"/>
          </a:xfrm>
          <a:prstGeom prst="rect">
            <a:avLst/>
          </a:prstGeom>
          <a:solidFill>
            <a:srgbClr val="009DA5"/>
          </a:solidFill>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Waarom</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 </a:t>
            </a:r>
            <a:r>
              <a:rPr lang="en-US" altLang="nl-NL" sz="4000" dirty="0" err="1">
                <a:solidFill>
                  <a:schemeClr val="bg1"/>
                </a:solidFill>
                <a:latin typeface="Roboto" panose="02000000000000000000" pitchFamily="2" charset="0"/>
                <a:ea typeface="Roboto" panose="02000000000000000000" pitchFamily="2" charset="0"/>
                <a:cs typeface="Calibri Light" panose="020F0302020204030204" pitchFamily="34" charset="0"/>
              </a:rPr>
              <a:t>verzekeren</a:t>
            </a:r>
            <a:r>
              <a:rPr lang="en-US"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rPr>
              <a:t>?</a:t>
            </a:r>
            <a:endParaRPr lang="nl-NL" altLang="nl-NL" sz="4000" dirty="0">
              <a:solidFill>
                <a:schemeClr val="bg1"/>
              </a:solidFill>
              <a:latin typeface="Roboto" panose="02000000000000000000" pitchFamily="2" charset="0"/>
              <a:ea typeface="Roboto" panose="02000000000000000000" pitchFamily="2" charset="0"/>
              <a:cs typeface="Calibri Light" panose="020F0302020204030204" pitchFamily="34" charset="0"/>
            </a:endParaRPr>
          </a:p>
        </p:txBody>
      </p:sp>
      <p:pic>
        <p:nvPicPr>
          <p:cNvPr id="6" name="Onlinemedia 5" title="Commercial Container (2022) - Even Apeldoorn bellen - Centraal Beheer">
            <a:hlinkClick r:id="" action="ppaction://media"/>
            <a:extLst>
              <a:ext uri="{FF2B5EF4-FFF2-40B4-BE49-F238E27FC236}">
                <a16:creationId xmlns:a16="http://schemas.microsoft.com/office/drawing/2014/main" id="{767D08C2-E4BC-DA03-61A7-9586489E3EAE}"/>
              </a:ext>
            </a:extLst>
          </p:cNvPr>
          <p:cNvPicPr>
            <a:picLocks noRot="1" noChangeAspect="1"/>
          </p:cNvPicPr>
          <p:nvPr>
            <a:videoFile r:link="rId1"/>
          </p:nvPr>
        </p:nvPicPr>
        <p:blipFill>
          <a:blip r:embed="rId5"/>
          <a:stretch>
            <a:fillRect/>
          </a:stretch>
        </p:blipFill>
        <p:spPr>
          <a:xfrm>
            <a:off x="3950563" y="2201638"/>
            <a:ext cx="4812190" cy="2718887"/>
          </a:xfrm>
          <a:prstGeom prst="rect">
            <a:avLst/>
          </a:prstGeom>
          <a:ln>
            <a:solidFill>
              <a:srgbClr val="009999"/>
            </a:solidFill>
          </a:ln>
        </p:spPr>
      </p:pic>
    </p:spTree>
    <p:extLst>
      <p:ext uri="{BB962C8B-B14F-4D97-AF65-F5344CB8AC3E}">
        <p14:creationId xmlns:p14="http://schemas.microsoft.com/office/powerpoint/2010/main" val="31686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1ba3b6-a2c9-4039-9d34-14ec2c8d7c9a" xsi:nil="true"/>
    <lcf76f155ced4ddcb4097134ff3c332f xmlns="f73f616b-b621-4a86-a092-06a949ca960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A4FE8DF438A840AD2BEC56906658E0" ma:contentTypeVersion="11" ma:contentTypeDescription="Een nieuw document maken." ma:contentTypeScope="" ma:versionID="9ba45919c136752e8ec5149f0959bac9">
  <xsd:schema xmlns:xsd="http://www.w3.org/2001/XMLSchema" xmlns:xs="http://www.w3.org/2001/XMLSchema" xmlns:p="http://schemas.microsoft.com/office/2006/metadata/properties" xmlns:ns2="f73f616b-b621-4a86-a092-06a949ca9609" xmlns:ns3="a51ba3b6-a2c9-4039-9d34-14ec2c8d7c9a" targetNamespace="http://schemas.microsoft.com/office/2006/metadata/properties" ma:root="true" ma:fieldsID="d2b5870ebf7a705aff90a2935b333545" ns2:_="" ns3:_="">
    <xsd:import namespace="f73f616b-b621-4a86-a092-06a949ca9609"/>
    <xsd:import namespace="a51ba3b6-a2c9-4039-9d34-14ec2c8d7c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f616b-b621-4a86-a092-06a949ca9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8ef6b4da-99d9-4529-9201-65b2c2702e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1ba3b6-a2c9-4039-9d34-14ec2c8d7c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e559eeb-fe79-4bae-a943-64484d05b868}" ma:internalName="TaxCatchAll" ma:showField="CatchAllData" ma:web="a51ba3b6-a2c9-4039-9d34-14ec2c8d7c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8DBB6-155E-4475-93CB-E65FC97ED724}">
  <ds:schemaRefs>
    <ds:schemaRef ds:uri="http://schemas.microsoft.com/sharepoint/v3/contenttype/forms"/>
  </ds:schemaRefs>
</ds:datastoreItem>
</file>

<file path=customXml/itemProps2.xml><?xml version="1.0" encoding="utf-8"?>
<ds:datastoreItem xmlns:ds="http://schemas.openxmlformats.org/officeDocument/2006/customXml" ds:itemID="{DBF8D255-0015-40B7-BCD0-1387C3F46004}">
  <ds:schemaRef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d8f44ce7-a4e9-422f-bb23-b59f39027bf9"/>
    <ds:schemaRef ds:uri="http://schemas.openxmlformats.org/package/2006/metadata/core-properties"/>
    <ds:schemaRef ds:uri="fb5f60fa-b063-4387-809d-d0ca986956e7"/>
    <ds:schemaRef ds:uri="http://schemas.microsoft.com/office/2006/metadata/properties"/>
    <ds:schemaRef ds:uri="http://purl.org/dc/elements/1.1/"/>
    <ds:schemaRef ds:uri="a51ba3b6-a2c9-4039-9d34-14ec2c8d7c9a"/>
    <ds:schemaRef ds:uri="f73f616b-b621-4a86-a092-06a949ca9609"/>
  </ds:schemaRefs>
</ds:datastoreItem>
</file>

<file path=customXml/itemProps3.xml><?xml version="1.0" encoding="utf-8"?>
<ds:datastoreItem xmlns:ds="http://schemas.openxmlformats.org/officeDocument/2006/customXml" ds:itemID="{CA07E383-BDBC-48E3-813C-65402F79C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f616b-b621-4a86-a092-06a949ca9609"/>
    <ds:schemaRef ds:uri="a51ba3b6-a2c9-4039-9d34-14ec2c8d7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747</Words>
  <Application>Microsoft Office PowerPoint</Application>
  <PresentationFormat>Diavoorstelling (4:3)</PresentationFormat>
  <Paragraphs>99</Paragraphs>
  <Slides>20</Slides>
  <Notes>20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Calibri Light</vt:lpstr>
      <vt:lpstr>Roboto</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nieuwste iPhone</vt:lpstr>
      <vt:lpstr>Vraag jezelf af:</vt:lpstr>
      <vt:lpstr>Je rijbewijs op zak!</vt:lpstr>
      <vt:lpstr>Op jezelf gaan  wonen</vt:lpstr>
      <vt:lpstr>Oeps! </vt:lpstr>
      <vt:lpstr>Naar de sneeuw</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Dorine Hidding</dc:creator>
  <cp:lastModifiedBy>Nicky Boer</cp:lastModifiedBy>
  <cp:revision>15</cp:revision>
  <dcterms:created xsi:type="dcterms:W3CDTF">2022-07-27T08:39:13Z</dcterms:created>
  <dcterms:modified xsi:type="dcterms:W3CDTF">2023-03-17T11:01:36Z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0x010100BBA4FE8DF438A840AD2BEC56906658E0</vt:lpwstr>
  </property>
</Properties>
</file>