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3673" r:id="rId6"/>
  </p:sldMasterIdLst>
  <p:notesMasterIdLst>
    <p:notesMasterId r:id="rId43"/>
  </p:notesMasterIdLst>
  <p:handoutMasterIdLst>
    <p:handoutMasterId r:id="rId44"/>
  </p:handoutMasterIdLst>
  <p:sldIdLst>
    <p:sldId id="283" r:id="rId7"/>
    <p:sldId id="284" r:id="rId8"/>
    <p:sldId id="286" r:id="rId9"/>
    <p:sldId id="303" r:id="rId10"/>
    <p:sldId id="345" r:id="rId11"/>
    <p:sldId id="288" r:id="rId12"/>
    <p:sldId id="315" r:id="rId13"/>
    <p:sldId id="316" r:id="rId14"/>
    <p:sldId id="295" r:id="rId15"/>
    <p:sldId id="317" r:id="rId16"/>
    <p:sldId id="314" r:id="rId17"/>
    <p:sldId id="289" r:id="rId18"/>
    <p:sldId id="296" r:id="rId19"/>
    <p:sldId id="318" r:id="rId20"/>
    <p:sldId id="319" r:id="rId21"/>
    <p:sldId id="320" r:id="rId22"/>
    <p:sldId id="287" r:id="rId23"/>
    <p:sldId id="297" r:id="rId24"/>
    <p:sldId id="323" r:id="rId25"/>
    <p:sldId id="321" r:id="rId26"/>
    <p:sldId id="322" r:id="rId27"/>
    <p:sldId id="330" r:id="rId28"/>
    <p:sldId id="324" r:id="rId29"/>
    <p:sldId id="291" r:id="rId30"/>
    <p:sldId id="298" r:id="rId31"/>
    <p:sldId id="337" r:id="rId32"/>
    <p:sldId id="340" r:id="rId33"/>
    <p:sldId id="292" r:id="rId34"/>
    <p:sldId id="300" r:id="rId35"/>
    <p:sldId id="328" r:id="rId36"/>
    <p:sldId id="329" r:id="rId37"/>
    <p:sldId id="294" r:id="rId38"/>
    <p:sldId id="301" r:id="rId39"/>
    <p:sldId id="325" r:id="rId40"/>
    <p:sldId id="326" r:id="rId41"/>
    <p:sldId id="285" r:id="rId42"/>
  </p:sldIdLst>
  <p:sldSz cx="9144000" cy="6858000" type="screen4x3"/>
  <p:notesSz cx="6858000" cy="9144000"/>
  <p:defaultTextStyle>
    <a:defPPr>
      <a:defRPr lang="nl-NL"/>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063"/>
    <a:srgbClr val="00257A"/>
    <a:srgbClr val="FFCCCC"/>
    <a:srgbClr val="FFFFFF"/>
    <a:srgbClr val="EAEAEA"/>
    <a:srgbClr val="FFFF66"/>
    <a:srgbClr val="CCCC00"/>
    <a:srgbClr val="FFFFCC"/>
    <a:srgbClr val="58A618"/>
    <a:srgbClr val="A70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93168" autoAdjust="0"/>
  </p:normalViewPr>
  <p:slideViewPr>
    <p:cSldViewPr>
      <p:cViewPr varScale="1">
        <p:scale>
          <a:sx n="105" d="100"/>
          <a:sy n="105" d="100"/>
        </p:scale>
        <p:origin x="11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28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www.verzekeraars.nl/samenwerken/1875349/Onderzoek/Consumentenmonitor/2017/Grafieken%20Consumentenmonitor%20201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xml"/></Relationships>
</file>

<file path=ppt/charts/_rels/chart17.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www.verzekeraars.nl/samenwerken/1875349/Onderzoek/Consumentenmonitor/2017/Grafieken%20Consumentenmonitor%202017.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https://www.verzekeraars.nl/samenwerken/1875349/Onderzoek/Consumentenmonitor/2017/Grafieken%20Consumentenmonitor%2020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www.verzekeraars.nl/samenwerken/1875349/Onderzoek/Consumentenmonitor/2017/Grafieken%20Consumentenmonitor%20201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www.verzekeraars.nl/samenwerken/1875349/Onderzoek/Consumentenmonitor/2017/consumo'17%20grafieke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www.verzekeraars.nl/samenwerken/1875349/Onderzoek/Consumentenmonitor/2017/Grafieken%20Consumentenmonitor%202017.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www.verzekeraars.nl/samenwerken/1875349/Onderzoek/Consumentenmonitor/2017/Grafieken%20Consumentenmonitor%202017.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www.verzekeraars.nl/samenwerken/1875349/Onderzoek/Consumentenmonitor/2017/Grafieken%20Consumentenmonitor%202017.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amenwerken.verzekeraars.nl/samenwerken/1875349/Onderzoek/Consumentenmonitor/2017/Grafieken%20Consumentenmonitor%20201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03421633820101E-2"/>
          <c:y val="5.2083333333333336E-2"/>
          <c:w val="0.74926373413607961"/>
          <c:h val="0.83564520699117151"/>
        </c:manualLayout>
      </c:layout>
      <c:barChart>
        <c:barDir val="col"/>
        <c:grouping val="percentStacked"/>
        <c:varyColors val="0"/>
        <c:ser>
          <c:idx val="2"/>
          <c:order val="0"/>
          <c:tx>
            <c:strRef>
              <c:f>Blad1!$G$52</c:f>
              <c:strCache>
                <c:ptCount val="1"/>
                <c:pt idx="0">
                  <c:v>verslechterd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Blad1!$H$49:$R$49</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Blad1!$H$52:$R$52</c:f>
              <c:numCache>
                <c:formatCode>0</c:formatCode>
                <c:ptCount val="11"/>
                <c:pt idx="0">
                  <c:v>13.47118435868564</c:v>
                </c:pt>
                <c:pt idx="1">
                  <c:v>13.062835171506626</c:v>
                </c:pt>
                <c:pt idx="2">
                  <c:v>20.48</c:v>
                </c:pt>
                <c:pt idx="3">
                  <c:v>22.43</c:v>
                </c:pt>
                <c:pt idx="4">
                  <c:v>23.76</c:v>
                </c:pt>
                <c:pt idx="5">
                  <c:v>30.88</c:v>
                </c:pt>
                <c:pt idx="6">
                  <c:v>29.59</c:v>
                </c:pt>
                <c:pt idx="7">
                  <c:v>19.43</c:v>
                </c:pt>
                <c:pt idx="8">
                  <c:v>19.02</c:v>
                </c:pt>
                <c:pt idx="9">
                  <c:v>17.37</c:v>
                </c:pt>
                <c:pt idx="10">
                  <c:v>14.2</c:v>
                </c:pt>
              </c:numCache>
            </c:numRef>
          </c:val>
        </c:ser>
        <c:ser>
          <c:idx val="1"/>
          <c:order val="1"/>
          <c:tx>
            <c:strRef>
              <c:f>Blad1!$G$51</c:f>
              <c:strCache>
                <c:ptCount val="1"/>
                <c:pt idx="0">
                  <c:v>gelijk gebleven</c:v>
                </c:pt>
              </c:strCache>
            </c:strRef>
          </c:tx>
          <c:spPr>
            <a:solidFill>
              <a:srgbClr val="4D4D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Blad1!$H$49:$R$49</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Blad1!$H$51:$R$51</c:f>
              <c:numCache>
                <c:formatCode>0</c:formatCode>
                <c:ptCount val="11"/>
                <c:pt idx="0">
                  <c:v>80.41764766096837</c:v>
                </c:pt>
                <c:pt idx="1">
                  <c:v>82.758271779823929</c:v>
                </c:pt>
                <c:pt idx="2">
                  <c:v>75.72</c:v>
                </c:pt>
                <c:pt idx="3">
                  <c:v>72.28</c:v>
                </c:pt>
                <c:pt idx="4">
                  <c:v>70.25</c:v>
                </c:pt>
                <c:pt idx="5">
                  <c:v>65.83</c:v>
                </c:pt>
                <c:pt idx="6">
                  <c:v>66.709999999999994</c:v>
                </c:pt>
                <c:pt idx="7">
                  <c:v>74.81</c:v>
                </c:pt>
                <c:pt idx="8">
                  <c:v>75</c:v>
                </c:pt>
                <c:pt idx="9">
                  <c:v>75.44</c:v>
                </c:pt>
                <c:pt idx="10">
                  <c:v>79.42</c:v>
                </c:pt>
              </c:numCache>
            </c:numRef>
          </c:val>
        </c:ser>
        <c:ser>
          <c:idx val="0"/>
          <c:order val="2"/>
          <c:tx>
            <c:strRef>
              <c:f>Blad1!$G$50</c:f>
              <c:strCache>
                <c:ptCount val="1"/>
                <c:pt idx="0">
                  <c:v>verbeterd</c:v>
                </c:pt>
              </c:strCache>
            </c:strRef>
          </c:tx>
          <c:spPr>
            <a:solidFill>
              <a:srgbClr val="58A61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Blad1!$H$49:$R$49</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Blad1!$H$50:$R$50</c:f>
              <c:numCache>
                <c:formatCode>0</c:formatCode>
                <c:ptCount val="11"/>
                <c:pt idx="0">
                  <c:v>6.1111679803459928</c:v>
                </c:pt>
                <c:pt idx="1">
                  <c:v>4.1788930486694316</c:v>
                </c:pt>
                <c:pt idx="2">
                  <c:v>3.8</c:v>
                </c:pt>
                <c:pt idx="3">
                  <c:v>5.29</c:v>
                </c:pt>
                <c:pt idx="4">
                  <c:v>5.99</c:v>
                </c:pt>
                <c:pt idx="5">
                  <c:v>3.28</c:v>
                </c:pt>
                <c:pt idx="6">
                  <c:v>3.69</c:v>
                </c:pt>
                <c:pt idx="7">
                  <c:v>5.77</c:v>
                </c:pt>
                <c:pt idx="8">
                  <c:v>5.98</c:v>
                </c:pt>
                <c:pt idx="9">
                  <c:v>7.19</c:v>
                </c:pt>
                <c:pt idx="10">
                  <c:v>6.38</c:v>
                </c:pt>
              </c:numCache>
            </c:numRef>
          </c:val>
        </c:ser>
        <c:dLbls>
          <c:showLegendKey val="0"/>
          <c:showVal val="0"/>
          <c:showCatName val="0"/>
          <c:showSerName val="0"/>
          <c:showPercent val="0"/>
          <c:showBubbleSize val="0"/>
        </c:dLbls>
        <c:gapWidth val="25"/>
        <c:overlap val="100"/>
        <c:axId val="323042088"/>
        <c:axId val="323042480"/>
      </c:barChart>
      <c:catAx>
        <c:axId val="323042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23042480"/>
        <c:crosses val="autoZero"/>
        <c:auto val="1"/>
        <c:lblAlgn val="ctr"/>
        <c:lblOffset val="100"/>
        <c:noMultiLvlLbl val="0"/>
      </c:catAx>
      <c:valAx>
        <c:axId val="323042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23042088"/>
        <c:crosses val="autoZero"/>
        <c:crossBetween val="between"/>
        <c:majorUnit val="0.25"/>
      </c:valAx>
      <c:spPr>
        <a:noFill/>
        <a:ln>
          <a:noFill/>
        </a:ln>
        <a:effectLst/>
      </c:spPr>
    </c:plotArea>
    <c:legend>
      <c:legendPos val="r"/>
      <c:layout>
        <c:manualLayout>
          <c:xMode val="edge"/>
          <c:yMode val="edge"/>
          <c:x val="0.83226715576989974"/>
          <c:y val="0.36934241529467909"/>
          <c:w val="0.16773284423010026"/>
          <c:h val="0.2423754026485325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 Zekerheid'!$C$9</c:f>
              <c:strCache>
                <c:ptCount val="1"/>
                <c:pt idx="0">
                  <c:v>pensioen </c:v>
                </c:pt>
              </c:strCache>
            </c:strRef>
          </c:tx>
          <c:spPr>
            <a:ln w="28575" cap="rnd">
              <a:solidFill>
                <a:srgbClr val="58A618"/>
              </a:solidFill>
              <a:round/>
            </a:ln>
            <a:effectLst/>
          </c:spPr>
          <c:marker>
            <c:symbol val="circle"/>
            <c:size val="8"/>
            <c:spPr>
              <a:solidFill>
                <a:srgbClr val="58A618"/>
              </a:solidFill>
              <a:ln w="9525">
                <a:solidFill>
                  <a:srgbClr val="58A618"/>
                </a:solidFill>
              </a:ln>
              <a:effectLst/>
            </c:spPr>
          </c:marker>
          <c:dLbls>
            <c:dLbl>
              <c:idx val="4"/>
              <c:layout>
                <c:manualLayout>
                  <c:x val="3.8919967828202973E-3"/>
                  <c:y val="-2.777777777777777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58A618"/>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Zekerheid'!$D$8:$H$8</c:f>
              <c:numCache>
                <c:formatCode>0</c:formatCode>
                <c:ptCount val="5"/>
                <c:pt idx="0">
                  <c:v>2013</c:v>
                </c:pt>
                <c:pt idx="1">
                  <c:v>2014</c:v>
                </c:pt>
                <c:pt idx="2">
                  <c:v>2015</c:v>
                </c:pt>
                <c:pt idx="3">
                  <c:v>2016</c:v>
                </c:pt>
                <c:pt idx="4">
                  <c:v>2017</c:v>
                </c:pt>
              </c:numCache>
            </c:numRef>
          </c:cat>
          <c:val>
            <c:numRef>
              <c:f>'2. Zekerheid'!$D$9:$H$9</c:f>
              <c:numCache>
                <c:formatCode>0</c:formatCode>
                <c:ptCount val="5"/>
                <c:pt idx="0">
                  <c:v>37.656317378180248</c:v>
                </c:pt>
                <c:pt idx="1">
                  <c:v>22.100822154911299</c:v>
                </c:pt>
                <c:pt idx="2">
                  <c:v>24.177472939663499</c:v>
                </c:pt>
                <c:pt idx="3">
                  <c:v>32.62661955241461</c:v>
                </c:pt>
                <c:pt idx="4">
                  <c:v>26</c:v>
                </c:pt>
              </c:numCache>
            </c:numRef>
          </c:val>
          <c:smooth val="0"/>
        </c:ser>
        <c:ser>
          <c:idx val="1"/>
          <c:order val="1"/>
          <c:tx>
            <c:strRef>
              <c:f>'2. Zekerheid'!$C$10</c:f>
              <c:strCache>
                <c:ptCount val="1"/>
                <c:pt idx="0">
                  <c:v>spaargeld</c:v>
                </c:pt>
              </c:strCache>
            </c:strRef>
          </c:tx>
          <c:spPr>
            <a:ln w="28575" cap="rnd">
              <a:solidFill>
                <a:schemeClr val="accent2"/>
              </a:solidFill>
              <a:round/>
            </a:ln>
            <a:effectLst/>
          </c:spPr>
          <c:marker>
            <c:symbol val="square"/>
            <c:size val="8"/>
            <c:spPr>
              <a:solidFill>
                <a:schemeClr val="accent2"/>
              </a:solidFill>
              <a:ln w="9525">
                <a:solidFill>
                  <a:schemeClr val="accent2"/>
                </a:solidFill>
              </a:ln>
              <a:effectLst/>
            </c:spPr>
          </c:marker>
          <c:dLbls>
            <c:dLbl>
              <c:idx val="4"/>
              <c:layout>
                <c:manualLayout>
                  <c:x val="3.8919967828202973E-3"/>
                  <c:y val="2.314814814814814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70240"/>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Zekerheid'!$D$8:$H$8</c:f>
              <c:numCache>
                <c:formatCode>0</c:formatCode>
                <c:ptCount val="5"/>
                <c:pt idx="0">
                  <c:v>2013</c:v>
                </c:pt>
                <c:pt idx="1">
                  <c:v>2014</c:v>
                </c:pt>
                <c:pt idx="2">
                  <c:v>2015</c:v>
                </c:pt>
                <c:pt idx="3">
                  <c:v>2016</c:v>
                </c:pt>
                <c:pt idx="4">
                  <c:v>2017</c:v>
                </c:pt>
              </c:numCache>
            </c:numRef>
          </c:cat>
          <c:val>
            <c:numRef>
              <c:f>'2. Zekerheid'!$D$10:$H$10</c:f>
              <c:numCache>
                <c:formatCode>0</c:formatCode>
                <c:ptCount val="5"/>
                <c:pt idx="0">
                  <c:v>12.017358406587292</c:v>
                </c:pt>
                <c:pt idx="1">
                  <c:v>3.3951306678579369</c:v>
                </c:pt>
                <c:pt idx="2">
                  <c:v>0.81104778605874639</c:v>
                </c:pt>
                <c:pt idx="3">
                  <c:v>10.984608897322373</c:v>
                </c:pt>
                <c:pt idx="4">
                  <c:v>20</c:v>
                </c:pt>
              </c:numCache>
            </c:numRef>
          </c:val>
          <c:smooth val="0"/>
        </c:ser>
        <c:ser>
          <c:idx val="2"/>
          <c:order val="2"/>
          <c:tx>
            <c:strRef>
              <c:f>'2. Zekerheid'!$C$11</c:f>
              <c:strCache>
                <c:ptCount val="1"/>
                <c:pt idx="0">
                  <c:v>gezin</c:v>
                </c:pt>
              </c:strCache>
            </c:strRef>
          </c:tx>
          <c:spPr>
            <a:ln w="28575" cap="rnd">
              <a:solidFill>
                <a:schemeClr val="accent3"/>
              </a:solidFill>
              <a:round/>
            </a:ln>
            <a:effectLst/>
          </c:spPr>
          <c:marker>
            <c:symbol val="diamond"/>
            <c:size val="8"/>
            <c:spPr>
              <a:solidFill>
                <a:schemeClr val="accent3"/>
              </a:solidFill>
              <a:ln w="9525">
                <a:solidFill>
                  <a:schemeClr val="accent3"/>
                </a:solidFill>
              </a:ln>
              <a:effectLst/>
            </c:spPr>
          </c:marker>
          <c:dLbls>
            <c:dLbl>
              <c:idx val="4"/>
              <c:layout>
                <c:manualLayout>
                  <c:x val="3.8919967828202973E-3"/>
                  <c:y val="-4.166666666666675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17000"/>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Zekerheid'!$D$8:$H$8</c:f>
              <c:numCache>
                <c:formatCode>0</c:formatCode>
                <c:ptCount val="5"/>
                <c:pt idx="0">
                  <c:v>2013</c:v>
                </c:pt>
                <c:pt idx="1">
                  <c:v>2014</c:v>
                </c:pt>
                <c:pt idx="2">
                  <c:v>2015</c:v>
                </c:pt>
                <c:pt idx="3">
                  <c:v>2016</c:v>
                </c:pt>
                <c:pt idx="4">
                  <c:v>2017</c:v>
                </c:pt>
              </c:numCache>
            </c:numRef>
          </c:cat>
          <c:val>
            <c:numRef>
              <c:f>'2. Zekerheid'!$D$11:$H$11</c:f>
              <c:numCache>
                <c:formatCode>0</c:formatCode>
                <c:ptCount val="5"/>
                <c:pt idx="0">
                  <c:v>1.6701461377870599</c:v>
                </c:pt>
                <c:pt idx="1">
                  <c:v>-12.199739675778012</c:v>
                </c:pt>
                <c:pt idx="2">
                  <c:v>-17.364063548892364</c:v>
                </c:pt>
                <c:pt idx="3">
                  <c:v>-29.569160997732432</c:v>
                </c:pt>
                <c:pt idx="4">
                  <c:v>-30</c:v>
                </c:pt>
              </c:numCache>
            </c:numRef>
          </c:val>
          <c:smooth val="0"/>
        </c:ser>
        <c:ser>
          <c:idx val="3"/>
          <c:order val="3"/>
          <c:tx>
            <c:strRef>
              <c:f>'2. Zekerheid'!$C$12</c:f>
              <c:strCache>
                <c:ptCount val="1"/>
                <c:pt idx="0">
                  <c:v>verzekeringen</c:v>
                </c:pt>
              </c:strCache>
            </c:strRef>
          </c:tx>
          <c:spPr>
            <a:ln w="28575" cap="rnd">
              <a:solidFill>
                <a:schemeClr val="accent4"/>
              </a:solidFill>
              <a:round/>
            </a:ln>
            <a:effectLst/>
          </c:spPr>
          <c:marker>
            <c:symbol val="triangle"/>
            <c:size val="8"/>
            <c:spPr>
              <a:solidFill>
                <a:schemeClr val="accent4"/>
              </a:solidFill>
              <a:ln w="9525">
                <a:solidFill>
                  <a:schemeClr val="accent4"/>
                </a:solidFill>
              </a:ln>
              <a:effectLst/>
            </c:spPr>
          </c:marker>
          <c:dLbls>
            <c:dLbl>
              <c:idx val="4"/>
              <c:layout>
                <c:manualLayout>
                  <c:x val="3.8919967828202973E-3"/>
                  <c:y val="-4.629629629629638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7D0063"/>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Zekerheid'!$D$8:$H$8</c:f>
              <c:numCache>
                <c:formatCode>0</c:formatCode>
                <c:ptCount val="5"/>
                <c:pt idx="0">
                  <c:v>2013</c:v>
                </c:pt>
                <c:pt idx="1">
                  <c:v>2014</c:v>
                </c:pt>
                <c:pt idx="2">
                  <c:v>2015</c:v>
                </c:pt>
                <c:pt idx="3">
                  <c:v>2016</c:v>
                </c:pt>
                <c:pt idx="4">
                  <c:v>2017</c:v>
                </c:pt>
              </c:numCache>
            </c:numRef>
          </c:cat>
          <c:val>
            <c:numRef>
              <c:f>'2. Zekerheid'!$D$12:$H$12</c:f>
              <c:numCache>
                <c:formatCode>0</c:formatCode>
                <c:ptCount val="5"/>
                <c:pt idx="0">
                  <c:v>-18.321084773832936</c:v>
                </c:pt>
                <c:pt idx="1">
                  <c:v>-27.742881072026794</c:v>
                </c:pt>
                <c:pt idx="2">
                  <c:v>-32.785168115638427</c:v>
                </c:pt>
                <c:pt idx="3">
                  <c:v>-38.664051207928964</c:v>
                </c:pt>
                <c:pt idx="4">
                  <c:v>-36</c:v>
                </c:pt>
              </c:numCache>
            </c:numRef>
          </c:val>
          <c:smooth val="0"/>
        </c:ser>
        <c:ser>
          <c:idx val="4"/>
          <c:order val="4"/>
          <c:tx>
            <c:strRef>
              <c:f>'2. Zekerheid'!$C$13</c:f>
              <c:strCache>
                <c:ptCount val="1"/>
                <c:pt idx="0">
                  <c:v>gezondheid</c:v>
                </c:pt>
              </c:strCache>
            </c:strRef>
          </c:tx>
          <c:spPr>
            <a:ln w="28575" cap="rnd">
              <a:solidFill>
                <a:schemeClr val="accent5"/>
              </a:solidFill>
              <a:round/>
            </a:ln>
            <a:effectLst/>
          </c:spPr>
          <c:marker>
            <c:symbol val="star"/>
            <c:size val="8"/>
            <c:spPr>
              <a:noFill/>
              <a:ln w="9525">
                <a:solidFill>
                  <a:schemeClr val="accent5"/>
                </a:solidFill>
              </a:ln>
              <a:effectLst/>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3.8919967828202973E-3"/>
                  <c:y val="-2.314814814814831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57A"/>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Zekerheid'!$D$8:$H$8</c:f>
              <c:numCache>
                <c:formatCode>0</c:formatCode>
                <c:ptCount val="5"/>
                <c:pt idx="0">
                  <c:v>2013</c:v>
                </c:pt>
                <c:pt idx="1">
                  <c:v>2014</c:v>
                </c:pt>
                <c:pt idx="2">
                  <c:v>2015</c:v>
                </c:pt>
                <c:pt idx="3">
                  <c:v>2016</c:v>
                </c:pt>
                <c:pt idx="4">
                  <c:v>2017</c:v>
                </c:pt>
              </c:numCache>
            </c:numRef>
          </c:cat>
          <c:val>
            <c:numRef>
              <c:f>'2. Zekerheid'!$D$13:$H$13</c:f>
              <c:numCache>
                <c:formatCode>0</c:formatCode>
                <c:ptCount val="5"/>
                <c:pt idx="0">
                  <c:v>-36.278543509565935</c:v>
                </c:pt>
                <c:pt idx="1">
                  <c:v>-36.383624751334935</c:v>
                </c:pt>
                <c:pt idx="2">
                  <c:v>-34.799750985681676</c:v>
                </c:pt>
                <c:pt idx="3">
                  <c:v>-44.953560371517028</c:v>
                </c:pt>
                <c:pt idx="4">
                  <c:v>-39</c:v>
                </c:pt>
              </c:numCache>
            </c:numRef>
          </c:val>
          <c:smooth val="0"/>
        </c:ser>
        <c:ser>
          <c:idx val="5"/>
          <c:order val="5"/>
          <c:tx>
            <c:strRef>
              <c:f>'2. Zekerheid'!$C$14</c:f>
              <c:strCache>
                <c:ptCount val="1"/>
                <c:pt idx="0">
                  <c:v>baan</c:v>
                </c:pt>
              </c:strCache>
            </c:strRef>
          </c:tx>
          <c:spPr>
            <a:ln w="28575" cap="rnd">
              <a:solidFill>
                <a:schemeClr val="accent6"/>
              </a:solidFill>
              <a:round/>
            </a:ln>
            <a:effectLst/>
          </c:spPr>
          <c:marker>
            <c:symbol val="x"/>
            <c:size val="8"/>
            <c:spPr>
              <a:noFill/>
              <a:ln w="9525">
                <a:solidFill>
                  <a:schemeClr val="accent6"/>
                </a:solidFill>
              </a:ln>
              <a:effectLst/>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3.8919967828202973E-3"/>
                  <c:y val="1.851851851851851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50084"/>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Zekerheid'!$D$8:$H$8</c:f>
              <c:numCache>
                <c:formatCode>0</c:formatCode>
                <c:ptCount val="5"/>
                <c:pt idx="0">
                  <c:v>2013</c:v>
                </c:pt>
                <c:pt idx="1">
                  <c:v>2014</c:v>
                </c:pt>
                <c:pt idx="2">
                  <c:v>2015</c:v>
                </c:pt>
                <c:pt idx="3">
                  <c:v>2016</c:v>
                </c:pt>
                <c:pt idx="4">
                  <c:v>2017</c:v>
                </c:pt>
              </c:numCache>
            </c:numRef>
          </c:cat>
          <c:val>
            <c:numRef>
              <c:f>'2. Zekerheid'!$D$14:$H$14</c:f>
              <c:numCache>
                <c:formatCode>0</c:formatCode>
                <c:ptCount val="5"/>
                <c:pt idx="0">
                  <c:v>-3.1245640954108023</c:v>
                </c:pt>
                <c:pt idx="1">
                  <c:v>-9.9955640987727357</c:v>
                </c:pt>
                <c:pt idx="2">
                  <c:v>-19.728468392023757</c:v>
                </c:pt>
                <c:pt idx="3">
                  <c:v>-30.920314253647586</c:v>
                </c:pt>
                <c:pt idx="4">
                  <c:v>-40</c:v>
                </c:pt>
              </c:numCache>
            </c:numRef>
          </c:val>
          <c:smooth val="0"/>
        </c:ser>
        <c:ser>
          <c:idx val="6"/>
          <c:order val="6"/>
          <c:tx>
            <c:strRef>
              <c:f>'2. Zekerheid'!$C$15</c:f>
              <c:strCache>
                <c:ptCount val="1"/>
                <c:pt idx="0">
                  <c:v>woningwaarde</c:v>
                </c:pt>
              </c:strCache>
            </c:strRef>
          </c:tx>
          <c:spPr>
            <a:ln w="28575" cap="rnd">
              <a:solidFill>
                <a:srgbClr val="009FDA"/>
              </a:solidFill>
              <a:round/>
            </a:ln>
            <a:effectLst/>
          </c:spPr>
          <c:marker>
            <c:symbol val="dash"/>
            <c:size val="8"/>
            <c:spPr>
              <a:solidFill>
                <a:srgbClr val="009FDA"/>
              </a:solidFill>
              <a:ln w="9525">
                <a:solidFill>
                  <a:srgbClr val="009FDA"/>
                </a:solidFill>
              </a:ln>
              <a:effectLst/>
            </c:spPr>
          </c:marker>
          <c:dLbls>
            <c:dLbl>
              <c:idx val="4"/>
              <c:layout>
                <c:manualLayout>
                  <c:x val="3.8919967828202973E-3"/>
                  <c:y val="5.555555555555538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9FDA"/>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Zekerheid'!$D$8:$H$8</c:f>
              <c:numCache>
                <c:formatCode>0</c:formatCode>
                <c:ptCount val="5"/>
                <c:pt idx="0">
                  <c:v>2013</c:v>
                </c:pt>
                <c:pt idx="1">
                  <c:v>2014</c:v>
                </c:pt>
                <c:pt idx="2">
                  <c:v>2015</c:v>
                </c:pt>
                <c:pt idx="3">
                  <c:v>2016</c:v>
                </c:pt>
                <c:pt idx="4">
                  <c:v>2017</c:v>
                </c:pt>
              </c:numCache>
            </c:numRef>
          </c:cat>
          <c:val>
            <c:numRef>
              <c:f>'2. Zekerheid'!$D$15:$H$15</c:f>
              <c:numCache>
                <c:formatCode>0</c:formatCode>
                <c:ptCount val="5"/>
                <c:pt idx="0">
                  <c:v>18.729981896671774</c:v>
                </c:pt>
                <c:pt idx="1">
                  <c:v>0.78805474906677553</c:v>
                </c:pt>
                <c:pt idx="2">
                  <c:v>-19.49152542372881</c:v>
                </c:pt>
                <c:pt idx="3">
                  <c:v>-33.756312313867667</c:v>
                </c:pt>
                <c:pt idx="4">
                  <c:v>-42</c:v>
                </c:pt>
              </c:numCache>
            </c:numRef>
          </c:val>
          <c:smooth val="0"/>
        </c:ser>
        <c:dLbls>
          <c:showLegendKey val="0"/>
          <c:showVal val="0"/>
          <c:showCatName val="0"/>
          <c:showSerName val="0"/>
          <c:showPercent val="0"/>
          <c:showBubbleSize val="0"/>
        </c:dLbls>
        <c:marker val="1"/>
        <c:smooth val="0"/>
        <c:axId val="391986544"/>
        <c:axId val="391988112"/>
      </c:lineChart>
      <c:catAx>
        <c:axId val="391986544"/>
        <c:scaling>
          <c:orientation val="minMax"/>
        </c:scaling>
        <c:delete val="0"/>
        <c:axPos val="b"/>
        <c:numFmt formatCode="0"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88112"/>
        <c:crosses val="autoZero"/>
        <c:auto val="1"/>
        <c:lblAlgn val="ctr"/>
        <c:lblOffset val="100"/>
        <c:noMultiLvlLbl val="0"/>
      </c:catAx>
      <c:valAx>
        <c:axId val="391988112"/>
        <c:scaling>
          <c:orientation val="minMax"/>
        </c:scaling>
        <c:delete val="0"/>
        <c:axPos val="l"/>
        <c:majorGridlines>
          <c:spPr>
            <a:ln w="9525" cap="flat" cmpd="sng" algn="ctr">
              <a:solidFill>
                <a:schemeClr val="bg1">
                  <a:lumMod val="6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86544"/>
        <c:crosses val="autoZero"/>
        <c:crossBetween val="between"/>
        <c:majorUnit val="25"/>
      </c:valAx>
      <c:spPr>
        <a:noFill/>
        <a:ln>
          <a:noFill/>
        </a:ln>
        <a:effectLst/>
      </c:spPr>
    </c:plotArea>
    <c:legend>
      <c:legendPos val="r"/>
      <c:layout>
        <c:manualLayout>
          <c:xMode val="edge"/>
          <c:yMode val="edge"/>
          <c:x val="0.7598136928721142"/>
          <c:y val="0.19573454359871686"/>
          <c:w val="0.22869832780511454"/>
          <c:h val="0.752049066783318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 Zekerheid'!$C$41</c:f>
              <c:strCache>
                <c:ptCount val="1"/>
                <c:pt idx="0">
                  <c:v>eigen ervaringen met de verzekeraar</c:v>
                </c:pt>
              </c:strCache>
            </c:strRef>
          </c:tx>
          <c:spPr>
            <a:ln w="28575" cap="rnd">
              <a:solidFill>
                <a:srgbClr val="58A618"/>
              </a:solidFill>
              <a:round/>
            </a:ln>
            <a:effectLst/>
          </c:spPr>
          <c:marker>
            <c:symbol val="circle"/>
            <c:size val="8"/>
            <c:spPr>
              <a:solidFill>
                <a:srgbClr val="58A618"/>
              </a:solidFill>
              <a:ln w="9525">
                <a:solidFill>
                  <a:srgbClr val="58A618"/>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58A618"/>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Zekerheid'!$D$40:$H$40</c:f>
              <c:numCache>
                <c:formatCode>General</c:formatCode>
                <c:ptCount val="5"/>
                <c:pt idx="0">
                  <c:v>2013</c:v>
                </c:pt>
                <c:pt idx="1">
                  <c:v>2014</c:v>
                </c:pt>
                <c:pt idx="2">
                  <c:v>2015</c:v>
                </c:pt>
                <c:pt idx="3">
                  <c:v>2016</c:v>
                </c:pt>
                <c:pt idx="4">
                  <c:v>2017</c:v>
                </c:pt>
              </c:numCache>
            </c:numRef>
          </c:cat>
          <c:val>
            <c:numRef>
              <c:f>'2. Zekerheid'!$D$41:$H$41</c:f>
              <c:numCache>
                <c:formatCode>0</c:formatCode>
                <c:ptCount val="5"/>
                <c:pt idx="0">
                  <c:v>43.697360000000003</c:v>
                </c:pt>
                <c:pt idx="1">
                  <c:v>43.792720000000003</c:v>
                </c:pt>
                <c:pt idx="2">
                  <c:v>51.638110000000005</c:v>
                </c:pt>
                <c:pt idx="3">
                  <c:v>46.309309999999996</c:v>
                </c:pt>
                <c:pt idx="4">
                  <c:v>52.86</c:v>
                </c:pt>
              </c:numCache>
            </c:numRef>
          </c:val>
          <c:smooth val="0"/>
        </c:ser>
        <c:ser>
          <c:idx val="1"/>
          <c:order val="1"/>
          <c:tx>
            <c:strRef>
              <c:f>'2. Zekerheid'!$C$42</c:f>
              <c:strCache>
                <c:ptCount val="1"/>
                <c:pt idx="0">
                  <c:v>een uitgebreide dekking</c:v>
                </c:pt>
              </c:strCache>
            </c:strRef>
          </c:tx>
          <c:spPr>
            <a:ln w="28575" cap="rnd">
              <a:solidFill>
                <a:schemeClr val="accent2"/>
              </a:solidFill>
              <a:round/>
            </a:ln>
            <a:effectLst/>
          </c:spPr>
          <c:marker>
            <c:symbol val="square"/>
            <c:size val="8"/>
            <c:spPr>
              <a:solidFill>
                <a:schemeClr val="accent2"/>
              </a:solidFill>
              <a:ln w="9525">
                <a:solidFill>
                  <a:schemeClr val="accent2"/>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70240"/>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Zekerheid'!$D$40:$H$40</c:f>
              <c:numCache>
                <c:formatCode>General</c:formatCode>
                <c:ptCount val="5"/>
                <c:pt idx="0">
                  <c:v>2013</c:v>
                </c:pt>
                <c:pt idx="1">
                  <c:v>2014</c:v>
                </c:pt>
                <c:pt idx="2">
                  <c:v>2015</c:v>
                </c:pt>
                <c:pt idx="3">
                  <c:v>2016</c:v>
                </c:pt>
                <c:pt idx="4">
                  <c:v>2017</c:v>
                </c:pt>
              </c:numCache>
            </c:numRef>
          </c:cat>
          <c:val>
            <c:numRef>
              <c:f>'2. Zekerheid'!$D$42:$H$42</c:f>
              <c:numCache>
                <c:formatCode>0</c:formatCode>
                <c:ptCount val="5"/>
                <c:pt idx="0">
                  <c:v>34.468710000000002</c:v>
                </c:pt>
                <c:pt idx="1">
                  <c:v>26.028200000000002</c:v>
                </c:pt>
                <c:pt idx="2">
                  <c:v>33.321350000000002</c:v>
                </c:pt>
                <c:pt idx="3">
                  <c:v>31.47381</c:v>
                </c:pt>
                <c:pt idx="4">
                  <c:v>38.6</c:v>
                </c:pt>
              </c:numCache>
            </c:numRef>
          </c:val>
          <c:smooth val="0"/>
        </c:ser>
        <c:ser>
          <c:idx val="2"/>
          <c:order val="2"/>
          <c:tx>
            <c:strRef>
              <c:f>'2. Zekerheid'!$C$43</c:f>
              <c:strCache>
                <c:ptCount val="1"/>
                <c:pt idx="0">
                  <c:v>ervaringen van vrienden/familie/kennissen</c:v>
                </c:pt>
              </c:strCache>
            </c:strRef>
          </c:tx>
          <c:spPr>
            <a:ln w="28575" cap="rnd">
              <a:solidFill>
                <a:schemeClr val="accent3"/>
              </a:solidFill>
              <a:round/>
            </a:ln>
            <a:effectLst/>
          </c:spPr>
          <c:marker>
            <c:symbol val="diamond"/>
            <c:size val="8"/>
            <c:spPr>
              <a:solidFill>
                <a:schemeClr val="accent3"/>
              </a:solidFill>
              <a:ln w="9525">
                <a:solidFill>
                  <a:schemeClr val="accent3"/>
                </a:solidFill>
              </a:ln>
              <a:effectLst/>
            </c:spPr>
          </c:marker>
          <c:dLbls>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17000"/>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Zekerheid'!$D$40:$H$40</c:f>
              <c:numCache>
                <c:formatCode>General</c:formatCode>
                <c:ptCount val="5"/>
                <c:pt idx="0">
                  <c:v>2013</c:v>
                </c:pt>
                <c:pt idx="1">
                  <c:v>2014</c:v>
                </c:pt>
                <c:pt idx="2">
                  <c:v>2015</c:v>
                </c:pt>
                <c:pt idx="3">
                  <c:v>2016</c:v>
                </c:pt>
                <c:pt idx="4">
                  <c:v>2017</c:v>
                </c:pt>
              </c:numCache>
            </c:numRef>
          </c:cat>
          <c:val>
            <c:numRef>
              <c:f>'2. Zekerheid'!$D$43:$H$43</c:f>
              <c:numCache>
                <c:formatCode>0</c:formatCode>
                <c:ptCount val="5"/>
                <c:pt idx="0">
                  <c:v>23.44331</c:v>
                </c:pt>
                <c:pt idx="1">
                  <c:v>21.89537</c:v>
                </c:pt>
                <c:pt idx="2">
                  <c:v>27.161160000000002</c:v>
                </c:pt>
                <c:pt idx="3">
                  <c:v>24.892619999999997</c:v>
                </c:pt>
                <c:pt idx="4">
                  <c:v>27.3</c:v>
                </c:pt>
              </c:numCache>
            </c:numRef>
          </c:val>
          <c:smooth val="0"/>
        </c:ser>
        <c:ser>
          <c:idx val="3"/>
          <c:order val="3"/>
          <c:tx>
            <c:strRef>
              <c:f>'2. Zekerheid'!$C$44</c:f>
              <c:strCache>
                <c:ptCount val="1"/>
                <c:pt idx="0">
                  <c:v>de naamsbekendheid van de verzekeraar</c:v>
                </c:pt>
              </c:strCache>
            </c:strRef>
          </c:tx>
          <c:spPr>
            <a:ln w="28575" cap="rnd">
              <a:solidFill>
                <a:srgbClr val="009FDA"/>
              </a:solidFill>
              <a:round/>
            </a:ln>
            <a:effectLst/>
          </c:spPr>
          <c:marker>
            <c:symbol val="triangle"/>
            <c:size val="8"/>
            <c:spPr>
              <a:solidFill>
                <a:srgbClr val="009FDA"/>
              </a:solidFill>
              <a:ln w="9525">
                <a:solidFill>
                  <a:srgbClr val="009FDA"/>
                </a:solidFill>
              </a:ln>
              <a:effectLst/>
            </c:spPr>
          </c:marker>
          <c:dLbls>
            <c:dLbl>
              <c:idx val="4"/>
              <c:layout>
                <c:manualLayout>
                  <c:x val="0"/>
                  <c:y val="-9.2592592592593437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9FDA"/>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Zekerheid'!$D$40:$H$40</c:f>
              <c:numCache>
                <c:formatCode>General</c:formatCode>
                <c:ptCount val="5"/>
                <c:pt idx="0">
                  <c:v>2013</c:v>
                </c:pt>
                <c:pt idx="1">
                  <c:v>2014</c:v>
                </c:pt>
                <c:pt idx="2">
                  <c:v>2015</c:v>
                </c:pt>
                <c:pt idx="3">
                  <c:v>2016</c:v>
                </c:pt>
                <c:pt idx="4">
                  <c:v>2017</c:v>
                </c:pt>
              </c:numCache>
            </c:numRef>
          </c:cat>
          <c:val>
            <c:numRef>
              <c:f>'2. Zekerheid'!$D$44:$H$44</c:f>
              <c:numCache>
                <c:formatCode>0</c:formatCode>
                <c:ptCount val="5"/>
                <c:pt idx="0">
                  <c:v>12.288789999999999</c:v>
                </c:pt>
                <c:pt idx="1">
                  <c:v>12.427770000000001</c:v>
                </c:pt>
                <c:pt idx="2">
                  <c:v>15.969929999999998</c:v>
                </c:pt>
                <c:pt idx="3">
                  <c:v>15.807309999999999</c:v>
                </c:pt>
                <c:pt idx="4">
                  <c:v>17.05</c:v>
                </c:pt>
              </c:numCache>
            </c:numRef>
          </c:val>
          <c:smooth val="0"/>
        </c:ser>
        <c:ser>
          <c:idx val="4"/>
          <c:order val="4"/>
          <c:tx>
            <c:strRef>
              <c:f>'2. Zekerheid'!$C$45</c:f>
              <c:strCache>
                <c:ptCount val="1"/>
                <c:pt idx="0">
                  <c:v>het advies van de (onafhankelijk) adviseur</c:v>
                </c:pt>
              </c:strCache>
            </c:strRef>
          </c:tx>
          <c:spPr>
            <a:ln w="28575" cap="rnd">
              <a:solidFill>
                <a:schemeClr val="accent5"/>
              </a:solidFill>
              <a:round/>
            </a:ln>
            <a:effectLst/>
          </c:spPr>
          <c:marker>
            <c:symbol val="star"/>
            <c:size val="8"/>
            <c:spPr>
              <a:noFill/>
              <a:ln w="9525">
                <a:solidFill>
                  <a:schemeClr val="accent5"/>
                </a:solidFill>
              </a:ln>
              <a:effectLst/>
            </c:spPr>
          </c:marker>
          <c:dLbls>
            <c:dLbl>
              <c:idx val="4"/>
              <c:layout>
                <c:manualLayout>
                  <c:x val="0"/>
                  <c:y val="2.314814814814814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57A"/>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Zekerheid'!$D$40:$H$40</c:f>
              <c:numCache>
                <c:formatCode>General</c:formatCode>
                <c:ptCount val="5"/>
                <c:pt idx="0">
                  <c:v>2013</c:v>
                </c:pt>
                <c:pt idx="1">
                  <c:v>2014</c:v>
                </c:pt>
                <c:pt idx="2">
                  <c:v>2015</c:v>
                </c:pt>
                <c:pt idx="3">
                  <c:v>2016</c:v>
                </c:pt>
                <c:pt idx="4">
                  <c:v>2017</c:v>
                </c:pt>
              </c:numCache>
            </c:numRef>
          </c:cat>
          <c:val>
            <c:numRef>
              <c:f>'2. Zekerheid'!$D$45:$H$45</c:f>
              <c:numCache>
                <c:formatCode>0</c:formatCode>
                <c:ptCount val="5"/>
                <c:pt idx="0">
                  <c:v>14.213790000000001</c:v>
                </c:pt>
                <c:pt idx="1">
                  <c:v>14.376659999999999</c:v>
                </c:pt>
                <c:pt idx="2">
                  <c:v>16.21678</c:v>
                </c:pt>
                <c:pt idx="3">
                  <c:v>11.42694</c:v>
                </c:pt>
                <c:pt idx="4">
                  <c:v>15.35</c:v>
                </c:pt>
              </c:numCache>
            </c:numRef>
          </c:val>
          <c:smooth val="0"/>
        </c:ser>
        <c:ser>
          <c:idx val="6"/>
          <c:order val="6"/>
          <c:tx>
            <c:strRef>
              <c:f>'2. Zekerheid'!$C$46</c:f>
              <c:strCache>
                <c:ptCount val="1"/>
                <c:pt idx="0">
                  <c:v>het advies van de verzekeraar</c:v>
                </c:pt>
              </c:strCache>
            </c:strRef>
          </c:tx>
          <c:spPr>
            <a:ln w="28575" cap="rnd">
              <a:solidFill>
                <a:srgbClr val="7D0063"/>
              </a:solidFill>
              <a:round/>
            </a:ln>
            <a:effectLst/>
          </c:spPr>
          <c:marker>
            <c:symbol val="dash"/>
            <c:size val="8"/>
            <c:spPr>
              <a:solidFill>
                <a:srgbClr val="7D0063"/>
              </a:solidFill>
              <a:ln w="9525">
                <a:solidFill>
                  <a:srgbClr val="7D0063"/>
                </a:solidFill>
              </a:ln>
              <a:effectLst/>
            </c:spPr>
          </c:marker>
          <c:dLbls>
            <c:dLbl>
              <c:idx val="4"/>
              <c:layout>
                <c:manualLayout>
                  <c:x val="0"/>
                  <c:y val="1.388888888888880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7D0063"/>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Zekerheid'!$D$40:$H$40</c:f>
              <c:numCache>
                <c:formatCode>General</c:formatCode>
                <c:ptCount val="5"/>
                <c:pt idx="0">
                  <c:v>2013</c:v>
                </c:pt>
                <c:pt idx="1">
                  <c:v>2014</c:v>
                </c:pt>
                <c:pt idx="2">
                  <c:v>2015</c:v>
                </c:pt>
                <c:pt idx="3">
                  <c:v>2016</c:v>
                </c:pt>
                <c:pt idx="4">
                  <c:v>2017</c:v>
                </c:pt>
              </c:numCache>
            </c:numRef>
          </c:cat>
          <c:val>
            <c:numRef>
              <c:f>'2. Zekerheid'!$D$46:$H$46</c:f>
              <c:numCache>
                <c:formatCode>0</c:formatCode>
                <c:ptCount val="5"/>
                <c:pt idx="0">
                  <c:v>10.252459999999999</c:v>
                </c:pt>
                <c:pt idx="1">
                  <c:v>7.0029199999999996</c:v>
                </c:pt>
                <c:pt idx="2">
                  <c:v>13.04918</c:v>
                </c:pt>
                <c:pt idx="3">
                  <c:v>8.7103099999999998</c:v>
                </c:pt>
                <c:pt idx="4">
                  <c:v>10.96</c:v>
                </c:pt>
              </c:numCache>
            </c:numRef>
          </c:val>
          <c:smooth val="0"/>
        </c:ser>
        <c:ser>
          <c:idx val="7"/>
          <c:order val="7"/>
          <c:tx>
            <c:strRef>
              <c:f>'2. Zekerheid'!$C$47</c:f>
              <c:strCache>
                <c:ptCount val="1"/>
                <c:pt idx="0">
                  <c:v>een hoge premie</c:v>
                </c:pt>
              </c:strCache>
            </c:strRef>
          </c:tx>
          <c:spPr>
            <a:ln w="28575" cap="rnd">
              <a:solidFill>
                <a:schemeClr val="accent6"/>
              </a:solidFill>
              <a:round/>
            </a:ln>
            <a:effectLst/>
          </c:spPr>
          <c:marker>
            <c:symbol val="x"/>
            <c:size val="8"/>
            <c:spPr>
              <a:noFill/>
              <a:ln w="9525">
                <a:solidFill>
                  <a:schemeClr val="accent6"/>
                </a:solidFill>
              </a:ln>
              <a:effectLst/>
            </c:spPr>
          </c:marker>
          <c:dLbls>
            <c:dLbl>
              <c:idx val="4"/>
              <c:layout>
                <c:manualLayout>
                  <c:x val="0"/>
                  <c:y val="-9.2592592592594287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50084"/>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Zekerheid'!$D$40:$H$40</c:f>
              <c:numCache>
                <c:formatCode>General</c:formatCode>
                <c:ptCount val="5"/>
                <c:pt idx="0">
                  <c:v>2013</c:v>
                </c:pt>
                <c:pt idx="1">
                  <c:v>2014</c:v>
                </c:pt>
                <c:pt idx="2">
                  <c:v>2015</c:v>
                </c:pt>
                <c:pt idx="3">
                  <c:v>2016</c:v>
                </c:pt>
                <c:pt idx="4">
                  <c:v>2017</c:v>
                </c:pt>
              </c:numCache>
            </c:numRef>
          </c:cat>
          <c:val>
            <c:numRef>
              <c:f>'2. Zekerheid'!$D$47:$H$47</c:f>
              <c:numCache>
                <c:formatCode>0</c:formatCode>
                <c:ptCount val="5"/>
                <c:pt idx="0">
                  <c:v>2.69</c:v>
                </c:pt>
                <c:pt idx="1">
                  <c:v>2.6309200000000001</c:v>
                </c:pt>
                <c:pt idx="2">
                  <c:v>2.5121799999999999</c:v>
                </c:pt>
                <c:pt idx="3">
                  <c:v>1.7976399999999999</c:v>
                </c:pt>
                <c:pt idx="4">
                  <c:v>3.57</c:v>
                </c:pt>
              </c:numCache>
            </c:numRef>
          </c:val>
          <c:smooth val="0"/>
        </c:ser>
        <c:dLbls>
          <c:showLegendKey val="0"/>
          <c:showVal val="0"/>
          <c:showCatName val="0"/>
          <c:showSerName val="0"/>
          <c:showPercent val="0"/>
          <c:showBubbleSize val="0"/>
        </c:dLbls>
        <c:marker val="1"/>
        <c:smooth val="0"/>
        <c:axId val="391988896"/>
        <c:axId val="391981840"/>
        <c:extLst>
          <c:ext xmlns:c15="http://schemas.microsoft.com/office/drawing/2012/chart" uri="{02D57815-91ED-43cb-92C2-25804820EDAC}">
            <c15:filteredLineSeries>
              <c15:ser>
                <c:idx val="5"/>
                <c:order val="5"/>
                <c:tx>
                  <c:strRef>
                    <c:extLst>
                      <c:ext uri="{02D57815-91ED-43cb-92C2-25804820EDAC}">
                        <c15:formulaRef>
                          <c15:sqref>'2. Zekerheid'!$C$49</c15:sqref>
                        </c15:formulaRef>
                      </c:ext>
                    </c:extLst>
                    <c:strCache>
                      <c:ptCount val="1"/>
                      <c:pt idx="0">
                        <c:v>anders, namelijk</c:v>
                      </c:pt>
                    </c:strCache>
                  </c:strRef>
                </c:tx>
                <c:spPr>
                  <a:ln w="28575" cap="rnd">
                    <a:solidFill>
                      <a:schemeClr val="accent6"/>
                    </a:solidFill>
                    <a:round/>
                  </a:ln>
                  <a:effectLst/>
                </c:spPr>
                <c:marker>
                  <c:symbol val="x"/>
                  <c:size val="8"/>
                  <c:spPr>
                    <a:noFill/>
                    <a:ln w="9525">
                      <a:solidFill>
                        <a:schemeClr val="accent6"/>
                      </a:solidFill>
                    </a:ln>
                    <a:effectLst/>
                  </c:spPr>
                </c:marker>
                <c:cat>
                  <c:numRef>
                    <c:extLst>
                      <c:ext uri="{02D57815-91ED-43cb-92C2-25804820EDAC}">
                        <c15:formulaRef>
                          <c15:sqref>'2. Zekerheid'!$D$40:$H$40</c15:sqref>
                        </c15:formulaRef>
                      </c:ext>
                    </c:extLst>
                    <c:numCache>
                      <c:formatCode>General</c:formatCode>
                      <c:ptCount val="5"/>
                      <c:pt idx="0">
                        <c:v>2013</c:v>
                      </c:pt>
                      <c:pt idx="1">
                        <c:v>2014</c:v>
                      </c:pt>
                      <c:pt idx="2">
                        <c:v>2015</c:v>
                      </c:pt>
                      <c:pt idx="3">
                        <c:v>2016</c:v>
                      </c:pt>
                      <c:pt idx="4">
                        <c:v>2017</c:v>
                      </c:pt>
                    </c:numCache>
                  </c:numRef>
                </c:cat>
                <c:val>
                  <c:numRef>
                    <c:extLst>
                      <c:ext uri="{02D57815-91ED-43cb-92C2-25804820EDAC}">
                        <c15:formulaRef>
                          <c15:sqref>'2. Zekerheid'!$D$49:$H$49</c15:sqref>
                        </c15:formulaRef>
                      </c:ext>
                    </c:extLst>
                    <c:numCache>
                      <c:formatCode>0</c:formatCode>
                      <c:ptCount val="5"/>
                      <c:pt idx="0">
                        <c:v>14.979239999999999</c:v>
                      </c:pt>
                      <c:pt idx="1">
                        <c:v>5.2750699999999995</c:v>
                      </c:pt>
                      <c:pt idx="2">
                        <c:v>9.2006599999999992</c:v>
                      </c:pt>
                      <c:pt idx="3">
                        <c:v>17.933679999999999</c:v>
                      </c:pt>
                      <c:pt idx="4">
                        <c:v>13.5</c:v>
                      </c:pt>
                    </c:numCache>
                  </c:numRef>
                </c:val>
                <c:smooth val="0"/>
              </c15:ser>
            </c15:filteredLineSeries>
          </c:ext>
        </c:extLst>
      </c:lineChart>
      <c:catAx>
        <c:axId val="3919888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81840"/>
        <c:crosses val="autoZero"/>
        <c:auto val="1"/>
        <c:lblAlgn val="ctr"/>
        <c:lblOffset val="100"/>
        <c:noMultiLvlLbl val="0"/>
      </c:catAx>
      <c:valAx>
        <c:axId val="391981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88896"/>
        <c:crosses val="autoZero"/>
        <c:crossBetween val="between"/>
        <c:majorUnit val="25"/>
      </c:valAx>
      <c:spPr>
        <a:noFill/>
        <a:ln>
          <a:noFill/>
        </a:ln>
        <a:effectLst/>
      </c:spPr>
    </c:plotArea>
    <c:legend>
      <c:legendPos val="r"/>
      <c:layout>
        <c:manualLayout>
          <c:xMode val="edge"/>
          <c:yMode val="edge"/>
          <c:x val="0.68002774533379384"/>
          <c:y val="0.20499380285797608"/>
          <c:w val="0.31997227797505706"/>
          <c:h val="0.795006197142023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900" b="0" i="1" u="none" strike="noStrike" kern="1200" spc="0" baseline="0">
                <a:solidFill>
                  <a:schemeClr val="bg1"/>
                </a:solidFill>
                <a:latin typeface="Arial" panose="020B0604020202020204" pitchFamily="34" charset="0"/>
                <a:ea typeface="+mn-ea"/>
                <a:cs typeface="Arial" panose="020B0604020202020204" pitchFamily="34" charset="0"/>
              </a:defRPr>
            </a:pPr>
            <a:r>
              <a:rPr lang="nl-NL" sz="900" i="1" dirty="0">
                <a:solidFill>
                  <a:schemeClr val="bg1"/>
                </a:solidFill>
              </a:rPr>
              <a:t>  </a:t>
            </a:r>
            <a:r>
              <a:rPr lang="nl-NL" sz="900" i="1" dirty="0" smtClean="0">
                <a:solidFill>
                  <a:schemeClr val="bg1"/>
                </a:solidFill>
              </a:rPr>
              <a:t>2017 2016 2015 2014</a:t>
            </a:r>
            <a:endParaRPr lang="nl-NL" sz="900" i="1" dirty="0">
              <a:solidFill>
                <a:schemeClr val="bg1"/>
              </a:solidFill>
            </a:endParaRPr>
          </a:p>
        </c:rich>
      </c:tx>
      <c:layout>
        <c:manualLayout>
          <c:xMode val="edge"/>
          <c:yMode val="edge"/>
          <c:x val="6.0902242834679633E-2"/>
          <c:y val="0.43790649189657482"/>
        </c:manualLayout>
      </c:layout>
      <c:overlay val="0"/>
      <c:spPr>
        <a:noFill/>
        <a:ln>
          <a:noFill/>
        </a:ln>
        <a:effectLst/>
      </c:spPr>
      <c:txPr>
        <a:bodyPr rot="0" spcFirstLastPara="1" vertOverflow="ellipsis" vert="horz" wrap="square" anchor="ctr" anchorCtr="1"/>
        <a:lstStyle/>
        <a:p>
          <a:pPr algn="l">
            <a:defRPr sz="900" b="0" i="1" u="none" strike="noStrike" kern="1200" spc="0" baseline="0">
              <a:solidFill>
                <a:schemeClr val="bg1"/>
              </a:solidFill>
              <a:latin typeface="Arial" panose="020B0604020202020204" pitchFamily="34" charset="0"/>
              <a:ea typeface="+mn-ea"/>
              <a:cs typeface="Arial" panose="020B0604020202020204" pitchFamily="34" charset="0"/>
            </a:defRPr>
          </a:pPr>
          <a:endParaRPr lang="nl-NL"/>
        </a:p>
      </c:txPr>
    </c:title>
    <c:autoTitleDeleted val="0"/>
    <c:plotArea>
      <c:layout>
        <c:manualLayout>
          <c:layoutTarget val="inner"/>
          <c:xMode val="edge"/>
          <c:yMode val="edge"/>
          <c:x val="0"/>
          <c:y val="0"/>
          <c:w val="0.95766666666666667"/>
          <c:h val="0.95766666666666667"/>
        </c:manualLayout>
      </c:layout>
      <c:doughnutChart>
        <c:varyColors val="1"/>
        <c:ser>
          <c:idx val="0"/>
          <c:order val="0"/>
          <c:tx>
            <c:strRef>
              <c:f>'3. Loyaliteit'!$C$3</c:f>
              <c:strCache>
                <c:ptCount val="1"/>
                <c:pt idx="0">
                  <c:v>2014</c:v>
                </c:pt>
              </c:strCache>
            </c:strRef>
          </c:tx>
          <c:spPr>
            <a:ln w="3175">
              <a:solidFill>
                <a:schemeClr val="bg1"/>
              </a:solidFill>
            </a:ln>
          </c:spPr>
          <c:dPt>
            <c:idx val="0"/>
            <c:bubble3D val="0"/>
            <c:spPr>
              <a:solidFill>
                <a:srgbClr val="009FDA">
                  <a:alpha val="30196"/>
                </a:srgbClr>
              </a:solidFill>
              <a:ln w="3175">
                <a:solidFill>
                  <a:schemeClr val="bg1"/>
                </a:solidFill>
              </a:ln>
              <a:effectLst/>
            </c:spPr>
          </c:dPt>
          <c:dPt>
            <c:idx val="1"/>
            <c:bubble3D val="0"/>
            <c:spPr>
              <a:solidFill>
                <a:srgbClr val="00257A">
                  <a:alpha val="30196"/>
                </a:srgbClr>
              </a:solidFill>
              <a:ln w="3175">
                <a:solidFill>
                  <a:schemeClr val="bg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 Loyaliteit'!$B$4:$B$5</c:f>
              <c:strCache>
                <c:ptCount val="2"/>
                <c:pt idx="0">
                  <c:v>wel overgestapt</c:v>
                </c:pt>
                <c:pt idx="1">
                  <c:v>niet overgestapt</c:v>
                </c:pt>
              </c:strCache>
            </c:strRef>
          </c:cat>
          <c:val>
            <c:numRef>
              <c:f>'3. Loyaliteit'!$C$4:$C$5</c:f>
              <c:numCache>
                <c:formatCode>0</c:formatCode>
                <c:ptCount val="2"/>
                <c:pt idx="0">
                  <c:v>15.37106135986733</c:v>
                </c:pt>
                <c:pt idx="1">
                  <c:v>84.628938640132674</c:v>
                </c:pt>
              </c:numCache>
            </c:numRef>
          </c:val>
        </c:ser>
        <c:ser>
          <c:idx val="1"/>
          <c:order val="1"/>
          <c:tx>
            <c:strRef>
              <c:f>'3. Loyaliteit'!$D$3</c:f>
              <c:strCache>
                <c:ptCount val="1"/>
                <c:pt idx="0">
                  <c:v>2015</c:v>
                </c:pt>
              </c:strCache>
            </c:strRef>
          </c:tx>
          <c:spPr>
            <a:ln w="3175">
              <a:solidFill>
                <a:schemeClr val="bg1"/>
              </a:solidFill>
            </a:ln>
          </c:spPr>
          <c:dPt>
            <c:idx val="0"/>
            <c:bubble3D val="0"/>
            <c:spPr>
              <a:solidFill>
                <a:srgbClr val="009FDA">
                  <a:alpha val="50196"/>
                </a:srgbClr>
              </a:solidFill>
              <a:ln w="3175">
                <a:solidFill>
                  <a:schemeClr val="bg1"/>
                </a:solidFill>
              </a:ln>
              <a:effectLst/>
            </c:spPr>
          </c:dPt>
          <c:dPt>
            <c:idx val="1"/>
            <c:bubble3D val="0"/>
            <c:spPr>
              <a:solidFill>
                <a:srgbClr val="00257A">
                  <a:alpha val="50196"/>
                </a:srgbClr>
              </a:solidFill>
              <a:ln w="3175">
                <a:solidFill>
                  <a:schemeClr val="bg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 Loyaliteit'!$B$4:$B$5</c:f>
              <c:strCache>
                <c:ptCount val="2"/>
                <c:pt idx="0">
                  <c:v>wel overgestapt</c:v>
                </c:pt>
                <c:pt idx="1">
                  <c:v>niet overgestapt</c:v>
                </c:pt>
              </c:strCache>
            </c:strRef>
          </c:cat>
          <c:val>
            <c:numRef>
              <c:f>'3. Loyaliteit'!$D$4:$D$5</c:f>
              <c:numCache>
                <c:formatCode>0</c:formatCode>
                <c:ptCount val="2"/>
                <c:pt idx="0">
                  <c:v>14.919889784671902</c:v>
                </c:pt>
                <c:pt idx="1">
                  <c:v>85.080110215328091</c:v>
                </c:pt>
              </c:numCache>
            </c:numRef>
          </c:val>
        </c:ser>
        <c:ser>
          <c:idx val="2"/>
          <c:order val="2"/>
          <c:tx>
            <c:strRef>
              <c:f>'3. Loyaliteit'!$E$3</c:f>
              <c:strCache>
                <c:ptCount val="1"/>
                <c:pt idx="0">
                  <c:v>2016</c:v>
                </c:pt>
              </c:strCache>
            </c:strRef>
          </c:tx>
          <c:spPr>
            <a:ln w="3175">
              <a:solidFill>
                <a:schemeClr val="bg1"/>
              </a:solidFill>
            </a:ln>
          </c:spPr>
          <c:dPt>
            <c:idx val="0"/>
            <c:bubble3D val="0"/>
            <c:spPr>
              <a:solidFill>
                <a:srgbClr val="009FDA">
                  <a:alpha val="69804"/>
                </a:srgbClr>
              </a:solidFill>
              <a:ln w="3175">
                <a:solidFill>
                  <a:schemeClr val="bg1"/>
                </a:solidFill>
              </a:ln>
              <a:effectLst/>
            </c:spPr>
          </c:dPt>
          <c:dPt>
            <c:idx val="1"/>
            <c:bubble3D val="0"/>
            <c:spPr>
              <a:solidFill>
                <a:srgbClr val="00257A">
                  <a:alpha val="69804"/>
                </a:srgbClr>
              </a:solidFill>
              <a:ln w="3175">
                <a:solidFill>
                  <a:schemeClr val="bg1"/>
                </a:solidFill>
              </a:ln>
              <a:effectLst/>
            </c:spPr>
          </c:dPt>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0"/>
            <c:showCatName val="0"/>
            <c:showSerName val="0"/>
            <c:showPercent val="0"/>
            <c:showBubbleSize val="0"/>
            <c:extLst>
              <c:ext xmlns:c15="http://schemas.microsoft.com/office/drawing/2012/chart" uri="{CE6537A1-D6FC-4f65-9D91-7224C49458BB}"/>
            </c:extLst>
          </c:dLbls>
          <c:cat>
            <c:strRef>
              <c:f>'3. Loyaliteit'!$B$4:$B$5</c:f>
              <c:strCache>
                <c:ptCount val="2"/>
                <c:pt idx="0">
                  <c:v>wel overgestapt</c:v>
                </c:pt>
                <c:pt idx="1">
                  <c:v>niet overgestapt</c:v>
                </c:pt>
              </c:strCache>
            </c:strRef>
          </c:cat>
          <c:val>
            <c:numRef>
              <c:f>'3. Loyaliteit'!$E$4:$E$5</c:f>
              <c:numCache>
                <c:formatCode>0</c:formatCode>
                <c:ptCount val="2"/>
                <c:pt idx="0">
                  <c:v>16.353535353535356</c:v>
                </c:pt>
                <c:pt idx="1">
                  <c:v>83.646464646464651</c:v>
                </c:pt>
              </c:numCache>
            </c:numRef>
          </c:val>
        </c:ser>
        <c:ser>
          <c:idx val="3"/>
          <c:order val="3"/>
          <c:tx>
            <c:strRef>
              <c:f>'3. Loyaliteit'!$F$3</c:f>
              <c:strCache>
                <c:ptCount val="1"/>
                <c:pt idx="0">
                  <c:v>2017</c:v>
                </c:pt>
              </c:strCache>
            </c:strRef>
          </c:tx>
          <c:dPt>
            <c:idx val="0"/>
            <c:bubble3D val="0"/>
            <c:spPr>
              <a:solidFill>
                <a:srgbClr val="009FDA"/>
              </a:solidFill>
              <a:ln w="19050">
                <a:solidFill>
                  <a:schemeClr val="lt1"/>
                </a:solidFill>
              </a:ln>
              <a:effectLst/>
            </c:spPr>
          </c:dPt>
          <c:dPt>
            <c:idx val="1"/>
            <c:bubble3D val="0"/>
            <c:spPr>
              <a:solidFill>
                <a:srgbClr val="00257A"/>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'3. Loyaliteit'!$F$4:$F$5</c:f>
              <c:numCache>
                <c:formatCode>General</c:formatCode>
                <c:ptCount val="2"/>
                <c:pt idx="0">
                  <c:v>16</c:v>
                </c:pt>
                <c:pt idx="1">
                  <c:v>84</c:v>
                </c:pt>
              </c:numCache>
            </c:numRef>
          </c:val>
        </c:ser>
        <c:dLbls>
          <c:showLegendKey val="0"/>
          <c:showVal val="0"/>
          <c:showCatName val="0"/>
          <c:showSerName val="0"/>
          <c:showPercent val="0"/>
          <c:showBubbleSize val="0"/>
          <c:showLeaderLines val="1"/>
        </c:dLbls>
        <c:firstSliceAng val="0"/>
        <c:holeSize val="20"/>
      </c:doughnutChart>
      <c:spPr>
        <a:noFill/>
        <a:ln>
          <a:noFill/>
        </a:ln>
        <a:effectLst/>
      </c:spPr>
    </c:plotArea>
    <c:plotVisOnly val="1"/>
    <c:dispBlanksAs val="gap"/>
    <c:showDLblsOverMax val="0"/>
  </c:chart>
  <c:spPr>
    <a:noFill/>
    <a:ln w="9525" cap="flat" cmpd="sng" algn="ctr">
      <a:noFill/>
      <a:round/>
    </a:ln>
    <a:effectLst/>
  </c:spPr>
  <c:txPr>
    <a:bodyPr/>
    <a:lstStyle/>
    <a:p>
      <a:pPr>
        <a:defRPr sz="900">
          <a:latin typeface="Arial" panose="020B0604020202020204" pitchFamily="34" charset="0"/>
          <a:cs typeface="Arial" panose="020B0604020202020204" pitchFamily="34" charset="0"/>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'3. Loyaliteit'!$B$30</c:f>
              <c:strCache>
                <c:ptCount val="1"/>
                <c:pt idx="0">
                  <c:v>wel overgestapt</c:v>
                </c:pt>
              </c:strCache>
            </c:strRef>
          </c:tx>
          <c:spPr>
            <a:solidFill>
              <a:srgbClr val="009FDA"/>
            </a:solidFill>
            <a:ln>
              <a:noFill/>
            </a:ln>
            <a:effectLst/>
          </c:spPr>
          <c:invertIfNegative val="0"/>
          <c:dLbls>
            <c:numFmt formatCode="0%" sourceLinked="0"/>
            <c:spPr>
              <a:noFill/>
              <a:ln>
                <a:noFill/>
              </a:ln>
              <a:effectLst/>
            </c:spPr>
            <c:txPr>
              <a:bodyPr rot="0" spcFirstLastPara="1" vertOverflow="ellipsis" vert="horz" wrap="square" anchor="ctr" anchorCtr="0"/>
              <a:lstStyle/>
              <a:p>
                <a:pPr algn="ctr">
                  <a:defRPr lang="nl-NL" sz="9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Loyaliteit'!$C$29:$G$29</c:f>
              <c:strCache>
                <c:ptCount val="5"/>
                <c:pt idx="0">
                  <c:v>18-29</c:v>
                </c:pt>
                <c:pt idx="1">
                  <c:v>30-39</c:v>
                </c:pt>
                <c:pt idx="2">
                  <c:v>40-49</c:v>
                </c:pt>
                <c:pt idx="3">
                  <c:v>50-64</c:v>
                </c:pt>
                <c:pt idx="4">
                  <c:v>65+</c:v>
                </c:pt>
              </c:strCache>
            </c:strRef>
          </c:cat>
          <c:val>
            <c:numRef>
              <c:f>'3. Loyaliteit'!$C$30:$G$30</c:f>
              <c:numCache>
                <c:formatCode>0.00</c:formatCode>
                <c:ptCount val="5"/>
                <c:pt idx="0">
                  <c:v>0.24815304288979645</c:v>
                </c:pt>
                <c:pt idx="1">
                  <c:v>0.23742885741502784</c:v>
                </c:pt>
                <c:pt idx="2">
                  <c:v>0.15834212544674878</c:v>
                </c:pt>
                <c:pt idx="3">
                  <c:v>0.11285028482660851</c:v>
                </c:pt>
                <c:pt idx="4">
                  <c:v>9.3451446372384922E-2</c:v>
                </c:pt>
              </c:numCache>
            </c:numRef>
          </c:val>
        </c:ser>
        <c:ser>
          <c:idx val="1"/>
          <c:order val="1"/>
          <c:tx>
            <c:strRef>
              <c:f>'3. Loyaliteit'!$B$31</c:f>
              <c:strCache>
                <c:ptCount val="1"/>
                <c:pt idx="0">
                  <c:v>niet overgestapt</c:v>
                </c:pt>
              </c:strCache>
            </c:strRef>
          </c:tx>
          <c:spPr>
            <a:solidFill>
              <a:srgbClr val="0025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Loyaliteit'!$C$29:$G$29</c:f>
              <c:strCache>
                <c:ptCount val="5"/>
                <c:pt idx="0">
                  <c:v>18-29</c:v>
                </c:pt>
                <c:pt idx="1">
                  <c:v>30-39</c:v>
                </c:pt>
                <c:pt idx="2">
                  <c:v>40-49</c:v>
                </c:pt>
                <c:pt idx="3">
                  <c:v>50-64</c:v>
                </c:pt>
                <c:pt idx="4">
                  <c:v>65+</c:v>
                </c:pt>
              </c:strCache>
            </c:strRef>
          </c:cat>
          <c:val>
            <c:numRef>
              <c:f>'3. Loyaliteit'!$C$31:$G$31</c:f>
              <c:numCache>
                <c:formatCode>0.00</c:formatCode>
                <c:ptCount val="5"/>
                <c:pt idx="0">
                  <c:v>0.75184695711020355</c:v>
                </c:pt>
                <c:pt idx="1">
                  <c:v>0.76257114258497216</c:v>
                </c:pt>
                <c:pt idx="2">
                  <c:v>0.84165787455325125</c:v>
                </c:pt>
                <c:pt idx="3">
                  <c:v>0.88714971517339158</c:v>
                </c:pt>
                <c:pt idx="4">
                  <c:v>0.90654855362761511</c:v>
                </c:pt>
              </c:numCache>
            </c:numRef>
          </c:val>
        </c:ser>
        <c:dLbls>
          <c:dLblPos val="ctr"/>
          <c:showLegendKey val="0"/>
          <c:showVal val="1"/>
          <c:showCatName val="0"/>
          <c:showSerName val="0"/>
          <c:showPercent val="0"/>
          <c:showBubbleSize val="0"/>
        </c:dLbls>
        <c:gapWidth val="50"/>
        <c:overlap val="100"/>
        <c:axId val="391982624"/>
        <c:axId val="391987720"/>
      </c:barChart>
      <c:catAx>
        <c:axId val="3919826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87720"/>
        <c:crosses val="autoZero"/>
        <c:auto val="1"/>
        <c:lblAlgn val="ctr"/>
        <c:lblOffset val="100"/>
        <c:noMultiLvlLbl val="0"/>
      </c:catAx>
      <c:valAx>
        <c:axId val="391987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82624"/>
        <c:crosses val="autoZero"/>
        <c:crossBetween val="between"/>
        <c:majorUnit val="0.25"/>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nl-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1"/>
          <c:tx>
            <c:strRef>
              <c:f>'3. Loyaliteit'!$C$31</c:f>
              <c:strCache>
                <c:ptCount val="1"/>
                <c:pt idx="0">
                  <c:v>2017</c:v>
                </c:pt>
              </c:strCache>
            </c:strRef>
          </c:tx>
          <c:spPr>
            <a:ln>
              <a:solidFill>
                <a:schemeClr val="bg1"/>
              </a:solidFill>
            </a:ln>
          </c:spPr>
          <c:dPt>
            <c:idx val="0"/>
            <c:bubble3D val="0"/>
            <c:spPr>
              <a:solidFill>
                <a:schemeClr val="accent5">
                  <a:lumMod val="50000"/>
                </a:schemeClr>
              </a:solidFill>
              <a:ln w="19050">
                <a:noFill/>
              </a:ln>
              <a:effectLst/>
            </c:spPr>
          </c:dPt>
          <c:dPt>
            <c:idx val="1"/>
            <c:bubble3D val="0"/>
            <c:explosion val="1"/>
            <c:spPr>
              <a:solidFill>
                <a:srgbClr val="002060"/>
              </a:solidFill>
              <a:ln w="19050">
                <a:noFill/>
              </a:ln>
              <a:effectLst/>
            </c:spPr>
          </c:dPt>
          <c:dPt>
            <c:idx val="2"/>
            <c:bubble3D val="0"/>
            <c:spPr>
              <a:solidFill>
                <a:srgbClr val="009FDA"/>
              </a:solidFill>
              <a:ln w="19050">
                <a:noFill/>
              </a:ln>
              <a:effectLst/>
            </c:spPr>
          </c:dPt>
          <c:dPt>
            <c:idx val="3"/>
            <c:bubble3D val="0"/>
            <c:spPr>
              <a:solidFill>
                <a:schemeClr val="accent1">
                  <a:lumMod val="40000"/>
                  <a:lumOff val="60000"/>
                </a:schemeClr>
              </a:solidFill>
              <a:ln w="19050">
                <a:noFill/>
              </a:ln>
              <a:effectLst/>
            </c:spPr>
          </c:dPt>
          <c:dPt>
            <c:idx val="4"/>
            <c:bubble3D val="0"/>
            <c:spPr>
              <a:solidFill>
                <a:schemeClr val="tx1">
                  <a:lumMod val="50000"/>
                </a:schemeClr>
              </a:solidFill>
              <a:ln w="19050">
                <a:noFill/>
              </a:ln>
              <a:effectLst/>
            </c:spPr>
          </c:dPt>
          <c:dPt>
            <c:idx val="5"/>
            <c:bubble3D val="0"/>
            <c:spPr>
              <a:solidFill>
                <a:schemeClr val="tx1"/>
              </a:solidFill>
              <a:ln w="19050">
                <a:noFill/>
              </a:ln>
              <a:effectLst/>
            </c:spPr>
          </c:dPt>
          <c:dPt>
            <c:idx val="6"/>
            <c:bubble3D val="0"/>
            <c:spPr>
              <a:solidFill>
                <a:schemeClr val="tx1">
                  <a:lumMod val="60000"/>
                  <a:lumOff val="40000"/>
                </a:schemeClr>
              </a:solidFill>
              <a:ln w="19050">
                <a:noFill/>
              </a:ln>
              <a:effectLst/>
            </c:spPr>
          </c:dPt>
          <c:dPt>
            <c:idx val="7"/>
            <c:bubble3D val="0"/>
            <c:spPr>
              <a:solidFill>
                <a:schemeClr val="bg1">
                  <a:lumMod val="75000"/>
                </a:schemeClr>
              </a:solidFill>
              <a:ln w="19050">
                <a:noFill/>
              </a:ln>
              <a:effectLst/>
            </c:spPr>
          </c:dPt>
          <c:dPt>
            <c:idx val="8"/>
            <c:bubble3D val="0"/>
            <c:spPr>
              <a:solidFill>
                <a:schemeClr val="bg1">
                  <a:lumMod val="95000"/>
                </a:schemeClr>
              </a:solidFill>
              <a:ln w="19050">
                <a:noFill/>
              </a:ln>
              <a:effectLst/>
            </c:spPr>
          </c:dPt>
          <c:dLbls>
            <c:dLbl>
              <c:idx val="8"/>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 Loyaliteit'!$B$32:$B$40</c:f>
              <c:strCache>
                <c:ptCount val="9"/>
                <c:pt idx="0">
                  <c:v>Ziektekostenverzekering</c:v>
                </c:pt>
                <c:pt idx="1">
                  <c:v>Autoverzekering</c:v>
                </c:pt>
                <c:pt idx="2">
                  <c:v>Inboedelverzekering</c:v>
                </c:pt>
                <c:pt idx="3">
                  <c:v>Reisverzekering</c:v>
                </c:pt>
                <c:pt idx="4">
                  <c:v>Opstalverzekering</c:v>
                </c:pt>
                <c:pt idx="5">
                  <c:v>Aansprakelijkheidsverzekering</c:v>
                </c:pt>
                <c:pt idx="6">
                  <c:v>Rechtsbijstandverzekering</c:v>
                </c:pt>
                <c:pt idx="7">
                  <c:v>Overlijdensrisicoverzekering</c:v>
                </c:pt>
                <c:pt idx="8">
                  <c:v>Uitvaartverzekering</c:v>
                </c:pt>
              </c:strCache>
            </c:strRef>
          </c:cat>
          <c:val>
            <c:numRef>
              <c:f>'3. Loyaliteit'!$C$32:$C$40</c:f>
              <c:numCache>
                <c:formatCode>0</c:formatCode>
                <c:ptCount val="9"/>
                <c:pt idx="0">
                  <c:v>37.85</c:v>
                </c:pt>
                <c:pt idx="1">
                  <c:v>21.66</c:v>
                </c:pt>
                <c:pt idx="2">
                  <c:v>11.69</c:v>
                </c:pt>
                <c:pt idx="3">
                  <c:v>7.43</c:v>
                </c:pt>
                <c:pt idx="4">
                  <c:v>5.89</c:v>
                </c:pt>
                <c:pt idx="5">
                  <c:v>1.9</c:v>
                </c:pt>
                <c:pt idx="6">
                  <c:v>1.68</c:v>
                </c:pt>
                <c:pt idx="7">
                  <c:v>1.35</c:v>
                </c:pt>
                <c:pt idx="8">
                  <c:v>0.45</c:v>
                </c:pt>
              </c:numCache>
            </c:numRef>
          </c:val>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1"/>
                <c:order val="0"/>
                <c:tx>
                  <c:strRef>
                    <c:extLst>
                      <c:ext uri="{02D57815-91ED-43cb-92C2-25804820EDAC}">
                        <c15:formulaRef>
                          <c15:sqref>'3. Loyaliteit'!$D$31</c15:sqref>
                        </c15:formulaRef>
                      </c:ext>
                    </c:extLst>
                    <c:strCache>
                      <c:ptCount val="1"/>
                    </c:strCache>
                  </c:strRef>
                </c:tx>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Pt>
                  <c:idx val="5"/>
                  <c:bubble3D val="0"/>
                  <c:spPr>
                    <a:solidFill>
                      <a:schemeClr val="accent6"/>
                    </a:solidFill>
                    <a:ln>
                      <a:noFill/>
                    </a:ln>
                    <a:effectLst/>
                  </c:spPr>
                </c:dPt>
                <c:dPt>
                  <c:idx val="6"/>
                  <c:bubble3D val="0"/>
                  <c:spPr>
                    <a:solidFill>
                      <a:schemeClr val="accent1">
                        <a:lumMod val="60000"/>
                      </a:schemeClr>
                    </a:solidFill>
                    <a:ln>
                      <a:noFill/>
                    </a:ln>
                    <a:effectLst/>
                  </c:spPr>
                </c:dPt>
                <c:dPt>
                  <c:idx val="7"/>
                  <c:bubble3D val="0"/>
                  <c:spPr>
                    <a:solidFill>
                      <a:schemeClr val="accent2">
                        <a:lumMod val="60000"/>
                      </a:schemeClr>
                    </a:solidFill>
                    <a:ln>
                      <a:noFill/>
                    </a:ln>
                    <a:effectLst/>
                  </c:spPr>
                </c:dPt>
                <c:cat>
                  <c:strRef>
                    <c:extLst>
                      <c:ext uri="{02D57815-91ED-43cb-92C2-25804820EDAC}">
                        <c15:formulaRef>
                          <c15:sqref>'3. Loyaliteit'!$B$32:$B$40</c15:sqref>
                        </c15:formulaRef>
                      </c:ext>
                    </c:extLst>
                    <c:strCache>
                      <c:ptCount val="9"/>
                      <c:pt idx="0">
                        <c:v>Ziektekostenverzekering</c:v>
                      </c:pt>
                      <c:pt idx="1">
                        <c:v>Autoverzekering</c:v>
                      </c:pt>
                      <c:pt idx="2">
                        <c:v>Inboedelverzekering</c:v>
                      </c:pt>
                      <c:pt idx="3">
                        <c:v>Reisverzekering</c:v>
                      </c:pt>
                      <c:pt idx="4">
                        <c:v>Opstalverzekering</c:v>
                      </c:pt>
                      <c:pt idx="5">
                        <c:v>Aansprakelijkheidsverzekering</c:v>
                      </c:pt>
                      <c:pt idx="6">
                        <c:v>Rechtsbijstandverzekering</c:v>
                      </c:pt>
                      <c:pt idx="7">
                        <c:v>Overlijdensrisicoverzekering</c:v>
                      </c:pt>
                      <c:pt idx="8">
                        <c:v>Uitvaartverzekering</c:v>
                      </c:pt>
                    </c:strCache>
                  </c:strRef>
                </c:cat>
                <c:val>
                  <c:numRef>
                    <c:extLst>
                      <c:ext uri="{02D57815-91ED-43cb-92C2-25804820EDAC}">
                        <c15:formulaRef>
                          <c15:sqref>'3. Loyaliteit'!$D$32:$D$39</c15:sqref>
                        </c15:formulaRef>
                      </c:ext>
                    </c:extLst>
                    <c:numCache>
                      <c:formatCode>General</c:formatCode>
                      <c:ptCount val="8"/>
                    </c:numCache>
                  </c:numRef>
                </c:val>
              </c15:ser>
            </c15:filteredPieSeries>
          </c:ext>
        </c:extLst>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a:pPr>
      <a:endParaRPr lang="nl-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'3. Loyaliteit'!$B$75</c:f>
              <c:strCache>
                <c:ptCount val="1"/>
                <c:pt idx="0">
                  <c:v>Rechtstreeks bij de verzekeraar</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Loyaliteit'!$C$74:$G$74</c:f>
              <c:strCache>
                <c:ptCount val="5"/>
                <c:pt idx="0">
                  <c:v>Ziektekosten</c:v>
                </c:pt>
                <c:pt idx="1">
                  <c:v>Auto</c:v>
                </c:pt>
                <c:pt idx="2">
                  <c:v>Inboedel</c:v>
                </c:pt>
                <c:pt idx="3">
                  <c:v>Reis</c:v>
                </c:pt>
                <c:pt idx="4">
                  <c:v>Opstal</c:v>
                </c:pt>
              </c:strCache>
            </c:strRef>
          </c:cat>
          <c:val>
            <c:numRef>
              <c:f>'3. Loyaliteit'!$C$75:$G$75</c:f>
              <c:numCache>
                <c:formatCode>0</c:formatCode>
                <c:ptCount val="5"/>
                <c:pt idx="0">
                  <c:v>40.270000000000003</c:v>
                </c:pt>
                <c:pt idx="1">
                  <c:v>47.05</c:v>
                </c:pt>
                <c:pt idx="2">
                  <c:v>42.45</c:v>
                </c:pt>
                <c:pt idx="3">
                  <c:v>46.64</c:v>
                </c:pt>
                <c:pt idx="4">
                  <c:v>45.33</c:v>
                </c:pt>
              </c:numCache>
            </c:numRef>
          </c:val>
        </c:ser>
        <c:ser>
          <c:idx val="1"/>
          <c:order val="1"/>
          <c:tx>
            <c:strRef>
              <c:f>'3. Loyaliteit'!$B$76</c:f>
              <c:strCache>
                <c:ptCount val="1"/>
                <c:pt idx="0">
                  <c:v>Via een (onafhankelijk) adviseur*</c:v>
                </c:pt>
              </c:strCache>
            </c:strRef>
          </c:tx>
          <c:spPr>
            <a:solidFill>
              <a:srgbClr val="00257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Loyaliteit'!$C$74:$G$74</c:f>
              <c:strCache>
                <c:ptCount val="5"/>
                <c:pt idx="0">
                  <c:v>Ziektekosten</c:v>
                </c:pt>
                <c:pt idx="1">
                  <c:v>Auto</c:v>
                </c:pt>
                <c:pt idx="2">
                  <c:v>Inboedel</c:v>
                </c:pt>
                <c:pt idx="3">
                  <c:v>Reis</c:v>
                </c:pt>
                <c:pt idx="4">
                  <c:v>Opstal</c:v>
                </c:pt>
              </c:strCache>
            </c:strRef>
          </c:cat>
          <c:val>
            <c:numRef>
              <c:f>'3. Loyaliteit'!$C$76:$G$76</c:f>
              <c:numCache>
                <c:formatCode>0</c:formatCode>
                <c:ptCount val="5"/>
                <c:pt idx="1">
                  <c:v>24.08</c:v>
                </c:pt>
                <c:pt idx="2">
                  <c:v>31.87</c:v>
                </c:pt>
                <c:pt idx="3">
                  <c:v>14.45</c:v>
                </c:pt>
                <c:pt idx="4">
                  <c:v>21.04</c:v>
                </c:pt>
              </c:numCache>
            </c:numRef>
          </c:val>
        </c:ser>
        <c:ser>
          <c:idx val="2"/>
          <c:order val="2"/>
          <c:tx>
            <c:strRef>
              <c:f>'3. Loyaliteit'!$B$77</c:f>
              <c:strCache>
                <c:ptCount val="1"/>
                <c:pt idx="0">
                  <c:v>Via een vergelijkingssite*</c:v>
                </c:pt>
              </c:strCache>
            </c:strRef>
          </c:tx>
          <c:spPr>
            <a:solidFill>
              <a:srgbClr val="009FD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Loyaliteit'!$C$74:$G$74</c:f>
              <c:strCache>
                <c:ptCount val="5"/>
                <c:pt idx="0">
                  <c:v>Ziektekosten</c:v>
                </c:pt>
                <c:pt idx="1">
                  <c:v>Auto</c:v>
                </c:pt>
                <c:pt idx="2">
                  <c:v>Inboedel</c:v>
                </c:pt>
                <c:pt idx="3">
                  <c:v>Reis</c:v>
                </c:pt>
                <c:pt idx="4">
                  <c:v>Opstal</c:v>
                </c:pt>
              </c:strCache>
            </c:strRef>
          </c:cat>
          <c:val>
            <c:numRef>
              <c:f>'3. Loyaliteit'!$C$77:$G$77</c:f>
              <c:numCache>
                <c:formatCode>0</c:formatCode>
                <c:ptCount val="5"/>
                <c:pt idx="0">
                  <c:v>54.25</c:v>
                </c:pt>
                <c:pt idx="1">
                  <c:v>20.76</c:v>
                </c:pt>
                <c:pt idx="2">
                  <c:v>5.32</c:v>
                </c:pt>
                <c:pt idx="3">
                  <c:v>5</c:v>
                </c:pt>
                <c:pt idx="4">
                  <c:v>11.29</c:v>
                </c:pt>
              </c:numCache>
            </c:numRef>
          </c:val>
        </c:ser>
        <c:ser>
          <c:idx val="3"/>
          <c:order val="3"/>
          <c:tx>
            <c:strRef>
              <c:f>'3. Loyaliteit'!$B$78</c:f>
              <c:strCache>
                <c:ptCount val="1"/>
                <c:pt idx="0">
                  <c:v>Bij een bank</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Loyaliteit'!$C$74:$G$74</c:f>
              <c:strCache>
                <c:ptCount val="5"/>
                <c:pt idx="0">
                  <c:v>Ziektekosten</c:v>
                </c:pt>
                <c:pt idx="1">
                  <c:v>Auto</c:v>
                </c:pt>
                <c:pt idx="2">
                  <c:v>Inboedel</c:v>
                </c:pt>
                <c:pt idx="3">
                  <c:v>Reis</c:v>
                </c:pt>
                <c:pt idx="4">
                  <c:v>Opstal</c:v>
                </c:pt>
              </c:strCache>
            </c:strRef>
          </c:cat>
          <c:val>
            <c:numRef>
              <c:f>'3. Loyaliteit'!$C$78:$G$78</c:f>
              <c:numCache>
                <c:formatCode>0</c:formatCode>
                <c:ptCount val="5"/>
                <c:pt idx="1">
                  <c:v>8.11</c:v>
                </c:pt>
                <c:pt idx="2">
                  <c:v>9.16</c:v>
                </c:pt>
                <c:pt idx="3">
                  <c:v>17.32</c:v>
                </c:pt>
                <c:pt idx="4">
                  <c:v>10.79</c:v>
                </c:pt>
              </c:numCache>
            </c:numRef>
          </c:val>
        </c:ser>
        <c:ser>
          <c:idx val="4"/>
          <c:order val="4"/>
          <c:tx>
            <c:strRef>
              <c:f>'3. Loyaliteit'!$B$79</c:f>
              <c:strCache>
                <c:ptCount val="1"/>
                <c:pt idx="0">
                  <c:v>Anders, namelijk</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Loyaliteit'!$C$74:$G$74</c:f>
              <c:strCache>
                <c:ptCount val="5"/>
                <c:pt idx="0">
                  <c:v>Ziektekosten</c:v>
                </c:pt>
                <c:pt idx="1">
                  <c:v>Auto</c:v>
                </c:pt>
                <c:pt idx="2">
                  <c:v>Inboedel</c:v>
                </c:pt>
                <c:pt idx="3">
                  <c:v>Reis</c:v>
                </c:pt>
                <c:pt idx="4">
                  <c:v>Opstal</c:v>
                </c:pt>
              </c:strCache>
            </c:strRef>
          </c:cat>
          <c:val>
            <c:numRef>
              <c:f>'3. Loyaliteit'!$C$79:$G$79</c:f>
              <c:numCache>
                <c:formatCode>General</c:formatCode>
                <c:ptCount val="5"/>
                <c:pt idx="0" formatCode="0">
                  <c:v>3.86</c:v>
                </c:pt>
                <c:pt idx="2" formatCode="0">
                  <c:v>11.19</c:v>
                </c:pt>
                <c:pt idx="3" formatCode="0">
                  <c:v>16.59</c:v>
                </c:pt>
                <c:pt idx="4" formatCode="0">
                  <c:v>11.55</c:v>
                </c:pt>
              </c:numCache>
            </c:numRef>
          </c:val>
        </c:ser>
        <c:ser>
          <c:idx val="5"/>
          <c:order val="5"/>
          <c:tx>
            <c:strRef>
              <c:f>'3. Loyaliteit'!$B$80</c:f>
              <c:strCache>
                <c:ptCount val="1"/>
                <c:pt idx="0">
                  <c:v>Weet niet</c:v>
                </c:pt>
              </c:strCache>
            </c:strRef>
          </c:tx>
          <c:spPr>
            <a:solidFill>
              <a:schemeClr val="bg1">
                <a:lumMod val="95000"/>
              </a:schemeClr>
            </a:solidFill>
            <a:ln>
              <a:noFill/>
            </a:ln>
            <a:effectLst/>
          </c:spPr>
          <c:invertIfNegative val="0"/>
          <c:dLbls>
            <c:delete val="1"/>
          </c:dLbls>
          <c:cat>
            <c:strRef>
              <c:f>'3. Loyaliteit'!$C$74:$G$74</c:f>
              <c:strCache>
                <c:ptCount val="5"/>
                <c:pt idx="0">
                  <c:v>Ziektekosten</c:v>
                </c:pt>
                <c:pt idx="1">
                  <c:v>Auto</c:v>
                </c:pt>
                <c:pt idx="2">
                  <c:v>Inboedel</c:v>
                </c:pt>
                <c:pt idx="3">
                  <c:v>Reis</c:v>
                </c:pt>
                <c:pt idx="4">
                  <c:v>Opstal</c:v>
                </c:pt>
              </c:strCache>
            </c:strRef>
          </c:cat>
          <c:val>
            <c:numRef>
              <c:f>'3. Loyaliteit'!$C$80:$G$80</c:f>
              <c:numCache>
                <c:formatCode>General</c:formatCode>
                <c:ptCount val="5"/>
                <c:pt idx="0" formatCode="0">
                  <c:v>1.63</c:v>
                </c:pt>
              </c:numCache>
            </c:numRef>
          </c:val>
        </c:ser>
        <c:dLbls>
          <c:dLblPos val="ctr"/>
          <c:showLegendKey val="0"/>
          <c:showVal val="1"/>
          <c:showCatName val="0"/>
          <c:showSerName val="0"/>
          <c:showPercent val="0"/>
          <c:showBubbleSize val="0"/>
        </c:dLbls>
        <c:gapWidth val="50"/>
        <c:overlap val="100"/>
        <c:axId val="391985368"/>
        <c:axId val="391983800"/>
      </c:barChart>
      <c:catAx>
        <c:axId val="39198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83800"/>
        <c:crosses val="autoZero"/>
        <c:auto val="1"/>
        <c:lblAlgn val="ctr"/>
        <c:lblOffset val="100"/>
        <c:noMultiLvlLbl val="0"/>
      </c:catAx>
      <c:valAx>
        <c:axId val="391983800"/>
        <c:scaling>
          <c:orientation val="minMax"/>
        </c:scaling>
        <c:delete val="0"/>
        <c:axPos val="l"/>
        <c:majorGridlines>
          <c:spPr>
            <a:ln w="9525" cap="flat" cmpd="sng" algn="ctr">
              <a:solidFill>
                <a:schemeClr val="tx1">
                  <a:lumMod val="40000"/>
                  <a:lumOff val="6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85368"/>
        <c:crosses val="autoZero"/>
        <c:crossBetween val="between"/>
        <c:majorUnit val="0.25"/>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nl-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'3. Loyaliteit'!$B$108</c:f>
              <c:strCache>
                <c:ptCount val="1"/>
                <c:pt idx="0">
                  <c:v>Advies gevraagd bij vrienden/familie/kennissen</c:v>
                </c:pt>
              </c:strCache>
            </c:strRef>
          </c:tx>
          <c:spPr>
            <a:solidFill>
              <a:schemeClr val="accent5">
                <a:lumMod val="50000"/>
              </a:schemeClr>
            </a:solidFill>
            <a:ln>
              <a:noFill/>
            </a:ln>
            <a:effectLst/>
          </c:spPr>
          <c:invertIfNegative val="0"/>
          <c:dLbls>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Loyaliteit'!$C$97:$G$97</c:f>
              <c:strCache>
                <c:ptCount val="5"/>
                <c:pt idx="0">
                  <c:v>Ziektekosten</c:v>
                </c:pt>
                <c:pt idx="1">
                  <c:v>Auto</c:v>
                </c:pt>
                <c:pt idx="2">
                  <c:v>Inboedel</c:v>
                </c:pt>
                <c:pt idx="3">
                  <c:v>Reis</c:v>
                </c:pt>
                <c:pt idx="4">
                  <c:v>Opstal</c:v>
                </c:pt>
              </c:strCache>
            </c:strRef>
          </c:cat>
          <c:val>
            <c:numRef>
              <c:f>'3. Loyaliteit'!$C$108:$G$108</c:f>
              <c:numCache>
                <c:formatCode>0</c:formatCode>
                <c:ptCount val="5"/>
                <c:pt idx="0">
                  <c:v>9.8251406211787717</c:v>
                </c:pt>
                <c:pt idx="1">
                  <c:v>5.4591620820990272</c:v>
                </c:pt>
                <c:pt idx="2">
                  <c:v>0</c:v>
                </c:pt>
                <c:pt idx="3">
                  <c:v>18.332492613677314</c:v>
                </c:pt>
                <c:pt idx="4">
                  <c:v>35.553859572612303</c:v>
                </c:pt>
              </c:numCache>
            </c:numRef>
          </c:val>
        </c:ser>
        <c:ser>
          <c:idx val="1"/>
          <c:order val="1"/>
          <c:tx>
            <c:strRef>
              <c:f>'3. Loyaliteit'!$B$109</c:f>
              <c:strCache>
                <c:ptCount val="1"/>
                <c:pt idx="0">
                  <c:v>Advies gevraagd bij een (onafhankelijk) adviseur*</c:v>
                </c:pt>
              </c:strCache>
            </c:strRef>
          </c:tx>
          <c:spPr>
            <a:solidFill>
              <a:srgbClr val="00257A"/>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Loyaliteit'!$C$97:$G$97</c:f>
              <c:strCache>
                <c:ptCount val="5"/>
                <c:pt idx="0">
                  <c:v>Ziektekosten</c:v>
                </c:pt>
                <c:pt idx="1">
                  <c:v>Auto</c:v>
                </c:pt>
                <c:pt idx="2">
                  <c:v>Inboedel</c:v>
                </c:pt>
                <c:pt idx="3">
                  <c:v>Reis</c:v>
                </c:pt>
                <c:pt idx="4">
                  <c:v>Opstal</c:v>
                </c:pt>
              </c:strCache>
            </c:strRef>
          </c:cat>
          <c:val>
            <c:numRef>
              <c:f>'3. Loyaliteit'!$C$109:$G$109</c:f>
              <c:numCache>
                <c:formatCode>0</c:formatCode>
                <c:ptCount val="5"/>
                <c:pt idx="0">
                  <c:v>1.1983370017119099</c:v>
                </c:pt>
                <c:pt idx="1">
                  <c:v>19.498518831993231</c:v>
                </c:pt>
                <c:pt idx="2">
                  <c:v>10.598862495818</c:v>
                </c:pt>
                <c:pt idx="3">
                  <c:v>10.412913453916554</c:v>
                </c:pt>
                <c:pt idx="4">
                  <c:v>34.714348015699962</c:v>
                </c:pt>
              </c:numCache>
            </c:numRef>
          </c:val>
        </c:ser>
        <c:ser>
          <c:idx val="2"/>
          <c:order val="2"/>
          <c:tx>
            <c:strRef>
              <c:f>'3. Loyaliteit'!$B$110</c:f>
              <c:strCache>
                <c:ptCount val="1"/>
                <c:pt idx="0">
                  <c:v>Zelf informatie opgezocht bij de verzekeraar</c:v>
                </c:pt>
              </c:strCache>
            </c:strRef>
          </c:tx>
          <c:spPr>
            <a:solidFill>
              <a:srgbClr val="009F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Loyaliteit'!$C$97:$G$97</c:f>
              <c:strCache>
                <c:ptCount val="5"/>
                <c:pt idx="0">
                  <c:v>Ziektekosten</c:v>
                </c:pt>
                <c:pt idx="1">
                  <c:v>Auto</c:v>
                </c:pt>
                <c:pt idx="2">
                  <c:v>Inboedel</c:v>
                </c:pt>
                <c:pt idx="3">
                  <c:v>Reis</c:v>
                </c:pt>
                <c:pt idx="4">
                  <c:v>Opstal</c:v>
                </c:pt>
              </c:strCache>
            </c:strRef>
          </c:cat>
          <c:val>
            <c:numRef>
              <c:f>'3. Loyaliteit'!$C$110:$G$110</c:f>
              <c:numCache>
                <c:formatCode>0</c:formatCode>
                <c:ptCount val="5"/>
                <c:pt idx="0">
                  <c:v>38.114453411592073</c:v>
                </c:pt>
                <c:pt idx="1">
                  <c:v>12.452391028353787</c:v>
                </c:pt>
                <c:pt idx="2">
                  <c:v>28.752091000334563</c:v>
                </c:pt>
                <c:pt idx="3">
                  <c:v>36.362326151185421</c:v>
                </c:pt>
                <c:pt idx="4">
                  <c:v>4.851722634103794</c:v>
                </c:pt>
              </c:numCache>
            </c:numRef>
          </c:val>
        </c:ser>
        <c:ser>
          <c:idx val="3"/>
          <c:order val="3"/>
          <c:tx>
            <c:strRef>
              <c:f>'3. Loyaliteit'!$B$111</c:f>
              <c:strCache>
                <c:ptCount val="1"/>
                <c:pt idx="0">
                  <c:v>Zelf (persoonlijk) contact opgenomen met de verzekeraar voor informatie</c:v>
                </c:pt>
              </c:strCache>
            </c:strRef>
          </c:tx>
          <c:spPr>
            <a:solidFill>
              <a:srgbClr val="009999"/>
            </a:solidFill>
            <a:ln>
              <a:noFill/>
            </a:ln>
            <a:effectLst/>
          </c:spPr>
          <c:invertIfNegative val="0"/>
          <c:dLbls>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Loyaliteit'!$C$97:$G$97</c:f>
              <c:strCache>
                <c:ptCount val="5"/>
                <c:pt idx="0">
                  <c:v>Ziektekosten</c:v>
                </c:pt>
                <c:pt idx="1">
                  <c:v>Auto</c:v>
                </c:pt>
                <c:pt idx="2">
                  <c:v>Inboedel</c:v>
                </c:pt>
                <c:pt idx="3">
                  <c:v>Reis</c:v>
                </c:pt>
                <c:pt idx="4">
                  <c:v>Opstal</c:v>
                </c:pt>
              </c:strCache>
            </c:strRef>
          </c:cat>
          <c:val>
            <c:numRef>
              <c:f>'3. Loyaliteit'!$C$111:$G$111</c:f>
              <c:numCache>
                <c:formatCode>0</c:formatCode>
                <c:ptCount val="5"/>
                <c:pt idx="0">
                  <c:v>2.855221325507459</c:v>
                </c:pt>
                <c:pt idx="1">
                  <c:v>14.24037240795599</c:v>
                </c:pt>
                <c:pt idx="2">
                  <c:v>28.056206088992973</c:v>
                </c:pt>
                <c:pt idx="3">
                  <c:v>10.124666714707791</c:v>
                </c:pt>
                <c:pt idx="4">
                  <c:v>0</c:v>
                </c:pt>
              </c:numCache>
            </c:numRef>
          </c:val>
        </c:ser>
        <c:ser>
          <c:idx val="4"/>
          <c:order val="4"/>
          <c:tx>
            <c:strRef>
              <c:f>'3. Loyaliteit'!$B$112</c:f>
              <c:strCache>
                <c:ptCount val="1"/>
                <c:pt idx="0">
                  <c:v>Gebruik gemaakt van vergelijkingssites*</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Loyaliteit'!$C$97:$G$97</c:f>
              <c:strCache>
                <c:ptCount val="5"/>
                <c:pt idx="0">
                  <c:v>Ziektekosten</c:v>
                </c:pt>
                <c:pt idx="1">
                  <c:v>Auto</c:v>
                </c:pt>
                <c:pt idx="2">
                  <c:v>Inboedel</c:v>
                </c:pt>
                <c:pt idx="3">
                  <c:v>Reis</c:v>
                </c:pt>
                <c:pt idx="4">
                  <c:v>Opstal</c:v>
                </c:pt>
              </c:strCache>
            </c:strRef>
          </c:cat>
          <c:val>
            <c:numRef>
              <c:f>'3. Loyaliteit'!$C$112:$G$112</c:f>
              <c:numCache>
                <c:formatCode>0</c:formatCode>
                <c:ptCount val="5"/>
                <c:pt idx="0">
                  <c:v>45.176082171680115</c:v>
                </c:pt>
                <c:pt idx="1">
                  <c:v>45.038087177316974</c:v>
                </c:pt>
                <c:pt idx="2">
                  <c:v>22.067581130812979</c:v>
                </c:pt>
                <c:pt idx="3">
                  <c:v>24.767601066512938</c:v>
                </c:pt>
                <c:pt idx="4">
                  <c:v>24.880069777583952</c:v>
                </c:pt>
              </c:numCache>
            </c:numRef>
          </c:val>
        </c:ser>
        <c:ser>
          <c:idx val="5"/>
          <c:order val="5"/>
          <c:tx>
            <c:strRef>
              <c:f>'3. Loyaliteit'!$B$113</c:f>
              <c:strCache>
                <c:ptCount val="1"/>
                <c:pt idx="0">
                  <c:v>Anders</c:v>
                </c:pt>
              </c:strCache>
            </c:strRef>
          </c:tx>
          <c:spPr>
            <a:solidFill>
              <a:srgbClr val="4D4D4D"/>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Loyaliteit'!$C$97:$G$97</c:f>
              <c:strCache>
                <c:ptCount val="5"/>
                <c:pt idx="0">
                  <c:v>Ziektekosten</c:v>
                </c:pt>
                <c:pt idx="1">
                  <c:v>Auto</c:v>
                </c:pt>
                <c:pt idx="2">
                  <c:v>Inboedel</c:v>
                </c:pt>
                <c:pt idx="3">
                  <c:v>Reis</c:v>
                </c:pt>
                <c:pt idx="4">
                  <c:v>Opstal</c:v>
                </c:pt>
              </c:strCache>
            </c:strRef>
          </c:cat>
          <c:val>
            <c:numRef>
              <c:f>'3. Loyaliteit'!$C$113:$G$113</c:f>
              <c:numCache>
                <c:formatCode>0</c:formatCode>
                <c:ptCount val="5"/>
                <c:pt idx="0">
                  <c:v>1.8341892883345561</c:v>
                </c:pt>
                <c:pt idx="1">
                  <c:v>3.3114684722809993</c:v>
                </c:pt>
                <c:pt idx="2">
                  <c:v>10.525259284041487</c:v>
                </c:pt>
                <c:pt idx="3">
                  <c:v>0</c:v>
                </c:pt>
                <c:pt idx="4">
                  <c:v>0</c:v>
                </c:pt>
              </c:numCache>
            </c:numRef>
          </c:val>
        </c:ser>
        <c:ser>
          <c:idx val="6"/>
          <c:order val="6"/>
          <c:tx>
            <c:strRef>
              <c:f>'3. Loyaliteit'!$B$114</c:f>
              <c:strCache>
                <c:ptCount val="1"/>
                <c:pt idx="0">
                  <c:v>Weet niet</c:v>
                </c:pt>
              </c:strCache>
            </c:strRef>
          </c:tx>
          <c:spPr>
            <a:solidFill>
              <a:schemeClr val="bg1">
                <a:lumMod val="75000"/>
              </a:schemeClr>
            </a:solidFill>
            <a:ln>
              <a:noFill/>
            </a:ln>
            <a:effectLst/>
          </c:spPr>
          <c:invertIfNegative val="0"/>
          <c:cat>
            <c:strRef>
              <c:f>'3. Loyaliteit'!$C$97:$G$97</c:f>
              <c:strCache>
                <c:ptCount val="5"/>
                <c:pt idx="0">
                  <c:v>Ziektekosten</c:v>
                </c:pt>
                <c:pt idx="1">
                  <c:v>Auto</c:v>
                </c:pt>
                <c:pt idx="2">
                  <c:v>Inboedel</c:v>
                </c:pt>
                <c:pt idx="3">
                  <c:v>Reis</c:v>
                </c:pt>
                <c:pt idx="4">
                  <c:v>Opstal</c:v>
                </c:pt>
              </c:strCache>
            </c:strRef>
          </c:cat>
          <c:val>
            <c:numRef>
              <c:f>'3. Loyaliteit'!$C$114:$G$114</c:f>
              <c:numCache>
                <c:formatCode>0</c:formatCode>
                <c:ptCount val="5"/>
                <c:pt idx="0">
                  <c:v>0.99657617999510884</c:v>
                </c:pt>
                <c:pt idx="1">
                  <c:v>0</c:v>
                </c:pt>
                <c:pt idx="2">
                  <c:v>0</c:v>
                </c:pt>
                <c:pt idx="3">
                  <c:v>0</c:v>
                </c:pt>
                <c:pt idx="4">
                  <c:v>0</c:v>
                </c:pt>
              </c:numCache>
            </c:numRef>
          </c:val>
        </c:ser>
        <c:dLbls>
          <c:showLegendKey val="0"/>
          <c:showVal val="0"/>
          <c:showCatName val="0"/>
          <c:showSerName val="0"/>
          <c:showPercent val="0"/>
          <c:showBubbleSize val="0"/>
        </c:dLbls>
        <c:gapWidth val="50"/>
        <c:overlap val="100"/>
        <c:axId val="391989680"/>
        <c:axId val="391988504"/>
      </c:barChart>
      <c:catAx>
        <c:axId val="39198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88504"/>
        <c:crosses val="autoZero"/>
        <c:auto val="1"/>
        <c:lblAlgn val="ctr"/>
        <c:lblOffset val="100"/>
        <c:noMultiLvlLbl val="0"/>
      </c:catAx>
      <c:valAx>
        <c:axId val="391988504"/>
        <c:scaling>
          <c:orientation val="minMax"/>
          <c:max val="100"/>
        </c:scaling>
        <c:delete val="0"/>
        <c:axPos val="l"/>
        <c:majorGridlines>
          <c:spPr>
            <a:ln w="9525" cap="flat" cmpd="sng" algn="ctr">
              <a:solidFill>
                <a:schemeClr val="tx1">
                  <a:lumMod val="40000"/>
                  <a:lumOff val="6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89680"/>
        <c:crosses val="autoZero"/>
        <c:crossBetween val="between"/>
        <c:majorUnit val="20"/>
      </c:valAx>
      <c:spPr>
        <a:noFill/>
        <a:ln>
          <a:noFill/>
        </a:ln>
        <a:effectLst/>
      </c:spPr>
    </c:plotArea>
    <c:legend>
      <c:legendPos val="r"/>
      <c:layout>
        <c:manualLayout>
          <c:xMode val="edge"/>
          <c:yMode val="edge"/>
          <c:x val="0.65923953378435951"/>
          <c:y val="4.2389758481780136E-2"/>
          <c:w val="0.32630699040366024"/>
          <c:h val="0.816177169133651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nl-NL"/>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7D0063"/>
              </a:solidFill>
              <a:ln w="19050">
                <a:solidFill>
                  <a:schemeClr val="lt1"/>
                </a:solidFill>
              </a:ln>
              <a:effectLst/>
            </c:spPr>
          </c:dPt>
          <c:dPt>
            <c:idx val="1"/>
            <c:bubble3D val="0"/>
            <c:spPr>
              <a:solidFill>
                <a:srgbClr val="C50084"/>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rgbClr val="00257A"/>
              </a:solidFill>
              <a:ln w="19050">
                <a:solidFill>
                  <a:schemeClr val="lt1"/>
                </a:solidFill>
              </a:ln>
              <a:effectLst/>
            </c:spPr>
          </c:dPt>
          <c:dPt>
            <c:idx val="4"/>
            <c:bubble3D val="0"/>
            <c:spPr>
              <a:solidFill>
                <a:srgbClr val="009FDA"/>
              </a:solidFill>
              <a:ln w="19050">
                <a:solidFill>
                  <a:schemeClr val="lt1"/>
                </a:solidFill>
              </a:ln>
              <a:effectLst/>
            </c:spPr>
          </c:dPt>
          <c:dPt>
            <c:idx val="5"/>
            <c:bubble3D val="0"/>
            <c:spPr>
              <a:solidFill>
                <a:srgbClr val="A70240"/>
              </a:solidFill>
              <a:ln w="19050">
                <a:solidFill>
                  <a:schemeClr val="lt1"/>
                </a:solidFill>
              </a:ln>
              <a:effectLst/>
            </c:spPr>
          </c:dPt>
          <c:dPt>
            <c:idx val="6"/>
            <c:bubble3D val="0"/>
            <c:spPr>
              <a:solidFill>
                <a:srgbClr val="58A618"/>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tx1"/>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1"/>
              <c:dLblPos val="ctr"/>
              <c:showLegendKey val="0"/>
              <c:showVal val="1"/>
              <c:showCatName val="0"/>
              <c:showSerName val="0"/>
              <c:showPercent val="0"/>
              <c:showBubbleSize val="0"/>
              <c:extLst>
                <c:ext xmlns:c15="http://schemas.microsoft.com/office/drawing/2012/chart" uri="{CE6537A1-D6FC-4f65-9D91-7224C49458BB}"/>
              </c:extLst>
            </c:dLbl>
            <c:dLbl>
              <c:idx val="3"/>
              <c:dLblPos val="ctr"/>
              <c:showLegendKey val="0"/>
              <c:showVal val="1"/>
              <c:showCatName val="0"/>
              <c:showSerName val="0"/>
              <c:showPercent val="0"/>
              <c:showBubbleSize val="0"/>
              <c:extLst>
                <c:ext xmlns:c15="http://schemas.microsoft.com/office/drawing/2012/chart" uri="{CE6537A1-D6FC-4f65-9D91-7224C49458BB}"/>
              </c:extLst>
            </c:dLbl>
            <c:dLbl>
              <c:idx val="6"/>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0"/>
            <c:showCatName val="0"/>
            <c:showSerName val="0"/>
            <c:showPercent val="0"/>
            <c:showBubbleSize val="0"/>
            <c:extLst>
              <c:ext xmlns:c15="http://schemas.microsoft.com/office/drawing/2012/chart" uri="{CE6537A1-D6FC-4f65-9D91-7224C49458BB}"/>
            </c:extLst>
          </c:dLbls>
          <c:cat>
            <c:strRef>
              <c:f>'5. Communicatie'!$B$5:$B$16</c:f>
              <c:strCache>
                <c:ptCount val="12"/>
                <c:pt idx="0">
                  <c:v>Telefoon</c:v>
                </c:pt>
                <c:pt idx="1">
                  <c:v>E-mail</c:v>
                </c:pt>
                <c:pt idx="2">
                  <c:v>Online chat</c:v>
                </c:pt>
                <c:pt idx="3">
                  <c:v>Geen voorkeur</c:v>
                </c:pt>
                <c:pt idx="4">
                  <c:v>Face-to-face gesprek</c:v>
                </c:pt>
                <c:pt idx="5">
                  <c:v>Anders</c:v>
                </c:pt>
                <c:pt idx="6">
                  <c:v>Brief</c:v>
                </c:pt>
                <c:pt idx="7">
                  <c:v>Facebook</c:v>
                </c:pt>
                <c:pt idx="8">
                  <c:v>WhatsApp</c:v>
                </c:pt>
                <c:pt idx="9">
                  <c:v>Sms</c:v>
                </c:pt>
                <c:pt idx="10">
                  <c:v>Andere apps</c:v>
                </c:pt>
                <c:pt idx="11">
                  <c:v>Twitter</c:v>
                </c:pt>
              </c:strCache>
            </c:strRef>
          </c:cat>
          <c:val>
            <c:numRef>
              <c:f>'5. Communicatie'!$D$5:$D$16</c:f>
              <c:numCache>
                <c:formatCode>0</c:formatCode>
                <c:ptCount val="12"/>
                <c:pt idx="0">
                  <c:v>42.74</c:v>
                </c:pt>
                <c:pt idx="1">
                  <c:v>44.37</c:v>
                </c:pt>
                <c:pt idx="3">
                  <c:v>3.52</c:v>
                </c:pt>
                <c:pt idx="4">
                  <c:v>2.33</c:v>
                </c:pt>
                <c:pt idx="5">
                  <c:v>0.8</c:v>
                </c:pt>
                <c:pt idx="6">
                  <c:v>5.46</c:v>
                </c:pt>
                <c:pt idx="7">
                  <c:v>0.1</c:v>
                </c:pt>
                <c:pt idx="8">
                  <c:v>0.4</c:v>
                </c:pt>
                <c:pt idx="9">
                  <c:v>0.1</c:v>
                </c:pt>
                <c:pt idx="11">
                  <c:v>0.18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nl-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7D0063"/>
              </a:solidFill>
              <a:ln w="19050">
                <a:solidFill>
                  <a:schemeClr val="lt1"/>
                </a:solidFill>
              </a:ln>
              <a:effectLst/>
            </c:spPr>
          </c:dPt>
          <c:dPt>
            <c:idx val="1"/>
            <c:bubble3D val="0"/>
            <c:spPr>
              <a:solidFill>
                <a:srgbClr val="C50084"/>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rgbClr val="00257A"/>
              </a:solidFill>
              <a:ln w="19050">
                <a:solidFill>
                  <a:schemeClr val="lt1"/>
                </a:solidFill>
              </a:ln>
              <a:effectLst/>
            </c:spPr>
          </c:dPt>
          <c:dPt>
            <c:idx val="4"/>
            <c:bubble3D val="0"/>
            <c:spPr>
              <a:solidFill>
                <a:srgbClr val="009FDA"/>
              </a:solidFill>
              <a:ln w="19050">
                <a:solidFill>
                  <a:schemeClr val="lt1"/>
                </a:solidFill>
              </a:ln>
              <a:effectLst/>
            </c:spPr>
          </c:dPt>
          <c:dPt>
            <c:idx val="5"/>
            <c:bubble3D val="0"/>
            <c:spPr>
              <a:solidFill>
                <a:srgbClr val="A70240"/>
              </a:solidFill>
              <a:ln w="19050">
                <a:solidFill>
                  <a:schemeClr val="lt1"/>
                </a:solidFill>
              </a:ln>
              <a:effectLst/>
            </c:spPr>
          </c:dPt>
          <c:dPt>
            <c:idx val="6"/>
            <c:bubble3D val="0"/>
            <c:spPr>
              <a:solidFill>
                <a:srgbClr val="58A618"/>
              </a:solidFill>
              <a:ln w="19050">
                <a:solidFill>
                  <a:schemeClr val="lt1"/>
                </a:solidFill>
              </a:ln>
              <a:effectLst/>
            </c:spPr>
          </c:dPt>
          <c:dPt>
            <c:idx val="7"/>
            <c:bubble3D val="0"/>
            <c:spPr>
              <a:solidFill>
                <a:schemeClr val="tx1"/>
              </a:solidFill>
              <a:ln w="19050">
                <a:solidFill>
                  <a:schemeClr val="lt1"/>
                </a:solidFill>
              </a:ln>
              <a:effectLst/>
            </c:spPr>
          </c:dPt>
          <c:dPt>
            <c:idx val="8"/>
            <c:bubble3D val="0"/>
            <c:spPr>
              <a:solidFill>
                <a:schemeClr val="bg1">
                  <a:lumMod val="65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1"/>
              <c:dLblPos val="ctr"/>
              <c:showLegendKey val="0"/>
              <c:showVal val="1"/>
              <c:showCatName val="0"/>
              <c:showSerName val="0"/>
              <c:showPercent val="0"/>
              <c:showBubbleSize val="0"/>
              <c:extLst>
                <c:ext xmlns:c15="http://schemas.microsoft.com/office/drawing/2012/chart" uri="{CE6537A1-D6FC-4f65-9D91-7224C49458BB}"/>
              </c:extLst>
            </c:dLbl>
            <c:dLbl>
              <c:idx val="2"/>
              <c:dLblPos val="ctr"/>
              <c:showLegendKey val="0"/>
              <c:showVal val="1"/>
              <c:showCatName val="0"/>
              <c:showSerName val="0"/>
              <c:showPercent val="0"/>
              <c:showBubbleSize val="0"/>
              <c:extLst>
                <c:ext xmlns:c15="http://schemas.microsoft.com/office/drawing/2012/chart" uri="{CE6537A1-D6FC-4f65-9D91-7224C49458BB}"/>
              </c:extLst>
            </c:dLbl>
            <c:dLbl>
              <c:idx val="3"/>
              <c:dLblPos val="ctr"/>
              <c:showLegendKey val="0"/>
              <c:showVal val="1"/>
              <c:showCatName val="0"/>
              <c:showSerName val="0"/>
              <c:showPercent val="0"/>
              <c:showBubbleSize val="0"/>
              <c:extLst>
                <c:ext xmlns:c15="http://schemas.microsoft.com/office/drawing/2012/chart" uri="{CE6537A1-D6FC-4f65-9D91-7224C49458BB}"/>
              </c:extLst>
            </c:dLbl>
            <c:dLbl>
              <c:idx val="4"/>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0"/>
            <c:showCatName val="0"/>
            <c:showSerName val="0"/>
            <c:showPercent val="0"/>
            <c:showBubbleSize val="0"/>
            <c:extLst>
              <c:ext xmlns:c15="http://schemas.microsoft.com/office/drawing/2012/chart" uri="{CE6537A1-D6FC-4f65-9D91-7224C49458BB}"/>
            </c:extLst>
          </c:dLbls>
          <c:cat>
            <c:strRef>
              <c:f>'5. Communicatie'!$B$5:$B$16</c:f>
              <c:strCache>
                <c:ptCount val="12"/>
                <c:pt idx="0">
                  <c:v>Telefoon</c:v>
                </c:pt>
                <c:pt idx="1">
                  <c:v>E-mail</c:v>
                </c:pt>
                <c:pt idx="2">
                  <c:v>Online chat</c:v>
                </c:pt>
                <c:pt idx="3">
                  <c:v>Geen voorkeur</c:v>
                </c:pt>
                <c:pt idx="4">
                  <c:v>Face-to-face gesprek</c:v>
                </c:pt>
                <c:pt idx="5">
                  <c:v>Anders</c:v>
                </c:pt>
                <c:pt idx="6">
                  <c:v>Brief</c:v>
                </c:pt>
                <c:pt idx="7">
                  <c:v>Facebook</c:v>
                </c:pt>
                <c:pt idx="8">
                  <c:v>WhatsApp</c:v>
                </c:pt>
                <c:pt idx="9">
                  <c:v>Sms</c:v>
                </c:pt>
                <c:pt idx="10">
                  <c:v>Andere apps</c:v>
                </c:pt>
                <c:pt idx="11">
                  <c:v>Twitter</c:v>
                </c:pt>
              </c:strCache>
            </c:strRef>
          </c:cat>
          <c:val>
            <c:numRef>
              <c:f>'5. Communicatie'!$C$5:$C$16</c:f>
              <c:numCache>
                <c:formatCode>0</c:formatCode>
                <c:ptCount val="12"/>
                <c:pt idx="0">
                  <c:v>60</c:v>
                </c:pt>
                <c:pt idx="1">
                  <c:v>24.27</c:v>
                </c:pt>
                <c:pt idx="2">
                  <c:v>5.39</c:v>
                </c:pt>
                <c:pt idx="3">
                  <c:v>3.18</c:v>
                </c:pt>
                <c:pt idx="4">
                  <c:v>2.94</c:v>
                </c:pt>
                <c:pt idx="5">
                  <c:v>1.86</c:v>
                </c:pt>
                <c:pt idx="6">
                  <c:v>1.03</c:v>
                </c:pt>
                <c:pt idx="7">
                  <c:v>0.55000000000000004</c:v>
                </c:pt>
                <c:pt idx="8">
                  <c:v>0.4</c:v>
                </c:pt>
                <c:pt idx="9">
                  <c:v>0.17</c:v>
                </c:pt>
                <c:pt idx="10">
                  <c:v>0.12</c:v>
                </c:pt>
                <c:pt idx="11">
                  <c:v>0.1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'4. Communicatie'!$B$26</c:f>
              <c:strCache>
                <c:ptCount val="1"/>
                <c:pt idx="0">
                  <c:v>Telefoon</c:v>
                </c:pt>
              </c:strCache>
            </c:strRef>
          </c:tx>
          <c:spPr>
            <a:solidFill>
              <a:srgbClr val="7D00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Communicatie'!$C$25:$G$25</c:f>
              <c:strCache>
                <c:ptCount val="5"/>
                <c:pt idx="0">
                  <c:v>18-29</c:v>
                </c:pt>
                <c:pt idx="1">
                  <c:v>30-39</c:v>
                </c:pt>
                <c:pt idx="2">
                  <c:v>40-49</c:v>
                </c:pt>
                <c:pt idx="3">
                  <c:v>50-64</c:v>
                </c:pt>
                <c:pt idx="4">
                  <c:v>65+</c:v>
                </c:pt>
              </c:strCache>
            </c:strRef>
          </c:cat>
          <c:val>
            <c:numRef>
              <c:f>'4. Communicatie'!$C$26:$G$26</c:f>
              <c:numCache>
                <c:formatCode>0</c:formatCode>
                <c:ptCount val="5"/>
                <c:pt idx="0">
                  <c:v>55.89</c:v>
                </c:pt>
                <c:pt idx="1">
                  <c:v>58.42</c:v>
                </c:pt>
                <c:pt idx="2">
                  <c:v>53.57</c:v>
                </c:pt>
                <c:pt idx="3">
                  <c:v>61.94</c:v>
                </c:pt>
                <c:pt idx="4">
                  <c:v>67.790000000000006</c:v>
                </c:pt>
              </c:numCache>
            </c:numRef>
          </c:val>
        </c:ser>
        <c:ser>
          <c:idx val="1"/>
          <c:order val="1"/>
          <c:tx>
            <c:strRef>
              <c:f>'4. Communicatie'!$B$27</c:f>
              <c:strCache>
                <c:ptCount val="1"/>
                <c:pt idx="0">
                  <c:v>E-mail</c:v>
                </c:pt>
              </c:strCache>
            </c:strRef>
          </c:tx>
          <c:spPr>
            <a:solidFill>
              <a:srgbClr val="C500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Communicatie'!$C$25:$G$25</c:f>
              <c:strCache>
                <c:ptCount val="5"/>
                <c:pt idx="0">
                  <c:v>18-29</c:v>
                </c:pt>
                <c:pt idx="1">
                  <c:v>30-39</c:v>
                </c:pt>
                <c:pt idx="2">
                  <c:v>40-49</c:v>
                </c:pt>
                <c:pt idx="3">
                  <c:v>50-64</c:v>
                </c:pt>
                <c:pt idx="4">
                  <c:v>65+</c:v>
                </c:pt>
              </c:strCache>
            </c:strRef>
          </c:cat>
          <c:val>
            <c:numRef>
              <c:f>'4. Communicatie'!$C$27:$G$27</c:f>
              <c:numCache>
                <c:formatCode>0</c:formatCode>
                <c:ptCount val="5"/>
                <c:pt idx="0">
                  <c:v>19.37</c:v>
                </c:pt>
                <c:pt idx="1">
                  <c:v>25.73</c:v>
                </c:pt>
                <c:pt idx="2">
                  <c:v>30.46</c:v>
                </c:pt>
                <c:pt idx="3">
                  <c:v>26.5</c:v>
                </c:pt>
                <c:pt idx="4">
                  <c:v>19.579999999999998</c:v>
                </c:pt>
              </c:numCache>
            </c:numRef>
          </c:val>
        </c:ser>
        <c:ser>
          <c:idx val="2"/>
          <c:order val="2"/>
          <c:tx>
            <c:strRef>
              <c:f>'4. Communicatie'!$B$28</c:f>
              <c:strCache>
                <c:ptCount val="1"/>
                <c:pt idx="0">
                  <c:v>Online chat</c:v>
                </c:pt>
              </c:strCache>
            </c:strRef>
          </c:tx>
          <c:spPr>
            <a:solidFill>
              <a:srgbClr val="58A618"/>
            </a:solidFill>
            <a:ln>
              <a:noFill/>
            </a:ln>
            <a:effectLst/>
          </c:spPr>
          <c:invertIfNegative val="0"/>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Communicatie'!$C$25:$G$25</c:f>
              <c:strCache>
                <c:ptCount val="5"/>
                <c:pt idx="0">
                  <c:v>18-29</c:v>
                </c:pt>
                <c:pt idx="1">
                  <c:v>30-39</c:v>
                </c:pt>
                <c:pt idx="2">
                  <c:v>40-49</c:v>
                </c:pt>
                <c:pt idx="3">
                  <c:v>50-64</c:v>
                </c:pt>
                <c:pt idx="4">
                  <c:v>65+</c:v>
                </c:pt>
              </c:strCache>
            </c:strRef>
          </c:cat>
          <c:val>
            <c:numRef>
              <c:f>'4. Communicatie'!$C$28:$G$28</c:f>
              <c:numCache>
                <c:formatCode>0</c:formatCode>
                <c:ptCount val="5"/>
                <c:pt idx="0">
                  <c:v>13.72</c:v>
                </c:pt>
                <c:pt idx="1">
                  <c:v>7.79</c:v>
                </c:pt>
                <c:pt idx="2">
                  <c:v>5.66</c:v>
                </c:pt>
                <c:pt idx="3">
                  <c:v>1.73</c:v>
                </c:pt>
                <c:pt idx="4">
                  <c:v>0.65</c:v>
                </c:pt>
              </c:numCache>
            </c:numRef>
          </c:val>
        </c:ser>
        <c:ser>
          <c:idx val="3"/>
          <c:order val="3"/>
          <c:tx>
            <c:strRef>
              <c:f>'4. Communicatie'!$B$29</c:f>
              <c:strCache>
                <c:ptCount val="1"/>
                <c:pt idx="0">
                  <c:v>Geen voorkeur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Communicatie'!$C$25:$G$25</c:f>
              <c:strCache>
                <c:ptCount val="5"/>
                <c:pt idx="0">
                  <c:v>18-29</c:v>
                </c:pt>
                <c:pt idx="1">
                  <c:v>30-39</c:v>
                </c:pt>
                <c:pt idx="2">
                  <c:v>40-49</c:v>
                </c:pt>
                <c:pt idx="3">
                  <c:v>50-64</c:v>
                </c:pt>
                <c:pt idx="4">
                  <c:v>65+</c:v>
                </c:pt>
              </c:strCache>
            </c:strRef>
          </c:cat>
          <c:val>
            <c:numRef>
              <c:f>'4. Communicatie'!$C$29:$G$29</c:f>
              <c:numCache>
                <c:formatCode>0</c:formatCode>
                <c:ptCount val="5"/>
                <c:pt idx="0">
                  <c:v>5.87</c:v>
                </c:pt>
                <c:pt idx="1">
                  <c:v>2.35</c:v>
                </c:pt>
                <c:pt idx="2">
                  <c:v>2.44</c:v>
                </c:pt>
                <c:pt idx="3">
                  <c:v>2.27</c:v>
                </c:pt>
                <c:pt idx="4">
                  <c:v>3.15</c:v>
                </c:pt>
              </c:numCache>
            </c:numRef>
          </c:val>
        </c:ser>
        <c:ser>
          <c:idx val="4"/>
          <c:order val="4"/>
          <c:tx>
            <c:strRef>
              <c:f>'4. Communicatie'!$B$30</c:f>
              <c:strCache>
                <c:ptCount val="1"/>
                <c:pt idx="0">
                  <c:v>Facebook</c:v>
                </c:pt>
              </c:strCache>
            </c:strRef>
          </c:tx>
          <c:spPr>
            <a:solidFill>
              <a:schemeClr val="bg2">
                <a:lumMod val="40000"/>
                <a:lumOff val="60000"/>
              </a:schemeClr>
            </a:solidFill>
            <a:ln>
              <a:noFill/>
            </a:ln>
            <a:effectLst/>
          </c:spPr>
          <c:invertIfNegative val="0"/>
          <c:cat>
            <c:strRef>
              <c:f>'4. Communicatie'!$C$25:$G$25</c:f>
              <c:strCache>
                <c:ptCount val="5"/>
                <c:pt idx="0">
                  <c:v>18-29</c:v>
                </c:pt>
                <c:pt idx="1">
                  <c:v>30-39</c:v>
                </c:pt>
                <c:pt idx="2">
                  <c:v>40-49</c:v>
                </c:pt>
                <c:pt idx="3">
                  <c:v>50-64</c:v>
                </c:pt>
                <c:pt idx="4">
                  <c:v>65+</c:v>
                </c:pt>
              </c:strCache>
            </c:strRef>
          </c:cat>
          <c:val>
            <c:numRef>
              <c:f>'4. Communicatie'!$C$30:$G$30</c:f>
              <c:numCache>
                <c:formatCode>0</c:formatCode>
                <c:ptCount val="5"/>
                <c:pt idx="0">
                  <c:v>1.74</c:v>
                </c:pt>
                <c:pt idx="1">
                  <c:v>0.87</c:v>
                </c:pt>
                <c:pt idx="2">
                  <c:v>0.49</c:v>
                </c:pt>
              </c:numCache>
            </c:numRef>
          </c:val>
        </c:ser>
        <c:ser>
          <c:idx val="5"/>
          <c:order val="5"/>
          <c:tx>
            <c:strRef>
              <c:f>'4. Communicatie'!$B$31</c:f>
              <c:strCache>
                <c:ptCount val="1"/>
                <c:pt idx="0">
                  <c:v>WhatsApp</c:v>
                </c:pt>
              </c:strCache>
            </c:strRef>
          </c:tx>
          <c:spPr>
            <a:solidFill>
              <a:schemeClr val="accent1"/>
            </a:solidFill>
            <a:ln>
              <a:noFill/>
            </a:ln>
            <a:effectLst/>
          </c:spPr>
          <c:invertIfNegative val="0"/>
          <c:cat>
            <c:strRef>
              <c:f>'4. Communicatie'!$C$25:$G$25</c:f>
              <c:strCache>
                <c:ptCount val="5"/>
                <c:pt idx="0">
                  <c:v>18-29</c:v>
                </c:pt>
                <c:pt idx="1">
                  <c:v>30-39</c:v>
                </c:pt>
                <c:pt idx="2">
                  <c:v>40-49</c:v>
                </c:pt>
                <c:pt idx="3">
                  <c:v>50-64</c:v>
                </c:pt>
                <c:pt idx="4">
                  <c:v>65+</c:v>
                </c:pt>
              </c:strCache>
            </c:strRef>
          </c:cat>
          <c:val>
            <c:numRef>
              <c:f>'4. Communicatie'!$C$31:$G$31</c:f>
              <c:numCache>
                <c:formatCode>General</c:formatCode>
                <c:ptCount val="5"/>
                <c:pt idx="0" formatCode="0">
                  <c:v>1.68</c:v>
                </c:pt>
                <c:pt idx="3" formatCode="0">
                  <c:v>0.31</c:v>
                </c:pt>
              </c:numCache>
            </c:numRef>
          </c:val>
        </c:ser>
        <c:ser>
          <c:idx val="6"/>
          <c:order val="6"/>
          <c:tx>
            <c:strRef>
              <c:f>'4. Communicatie'!$B$32</c:f>
              <c:strCache>
                <c:ptCount val="1"/>
                <c:pt idx="0">
                  <c:v>Anders</c:v>
                </c:pt>
              </c:strCache>
            </c:strRef>
          </c:tx>
          <c:spPr>
            <a:solidFill>
              <a:srgbClr val="009999"/>
            </a:solidFill>
            <a:ln>
              <a:noFill/>
            </a:ln>
            <a:effectLst/>
          </c:spPr>
          <c:invertIfNegative val="0"/>
          <c:cat>
            <c:strRef>
              <c:f>'4. Communicatie'!$C$25:$G$25</c:f>
              <c:strCache>
                <c:ptCount val="5"/>
                <c:pt idx="0">
                  <c:v>18-29</c:v>
                </c:pt>
                <c:pt idx="1">
                  <c:v>30-39</c:v>
                </c:pt>
                <c:pt idx="2">
                  <c:v>40-49</c:v>
                </c:pt>
                <c:pt idx="3">
                  <c:v>50-64</c:v>
                </c:pt>
                <c:pt idx="4">
                  <c:v>65+</c:v>
                </c:pt>
              </c:strCache>
            </c:strRef>
          </c:cat>
          <c:val>
            <c:numRef>
              <c:f>'4. Communicatie'!$C$32:$G$32</c:f>
              <c:numCache>
                <c:formatCode>0</c:formatCode>
                <c:ptCount val="5"/>
                <c:pt idx="0">
                  <c:v>1.1599999999999999</c:v>
                </c:pt>
                <c:pt idx="1">
                  <c:v>1.46</c:v>
                </c:pt>
                <c:pt idx="2">
                  <c:v>2.46</c:v>
                </c:pt>
                <c:pt idx="3">
                  <c:v>2.2599999999999998</c:v>
                </c:pt>
                <c:pt idx="4">
                  <c:v>1.74</c:v>
                </c:pt>
              </c:numCache>
            </c:numRef>
          </c:val>
        </c:ser>
        <c:ser>
          <c:idx val="7"/>
          <c:order val="7"/>
          <c:tx>
            <c:strRef>
              <c:f>'4. Communicatie'!$B$33</c:f>
              <c:strCache>
                <c:ptCount val="1"/>
                <c:pt idx="0">
                  <c:v>Sms</c:v>
                </c:pt>
              </c:strCache>
            </c:strRef>
          </c:tx>
          <c:spPr>
            <a:solidFill>
              <a:schemeClr val="tx1"/>
            </a:solidFill>
            <a:ln>
              <a:noFill/>
            </a:ln>
            <a:effectLst/>
          </c:spPr>
          <c:invertIfNegative val="0"/>
          <c:cat>
            <c:strRef>
              <c:f>'4. Communicatie'!$C$25:$G$25</c:f>
              <c:strCache>
                <c:ptCount val="5"/>
                <c:pt idx="0">
                  <c:v>18-29</c:v>
                </c:pt>
                <c:pt idx="1">
                  <c:v>30-39</c:v>
                </c:pt>
                <c:pt idx="2">
                  <c:v>40-49</c:v>
                </c:pt>
                <c:pt idx="3">
                  <c:v>50-64</c:v>
                </c:pt>
                <c:pt idx="4">
                  <c:v>65+</c:v>
                </c:pt>
              </c:strCache>
            </c:strRef>
          </c:cat>
          <c:val>
            <c:numRef>
              <c:f>'4. Communicatie'!$C$33:$G$33</c:f>
              <c:numCache>
                <c:formatCode>General</c:formatCode>
                <c:ptCount val="5"/>
                <c:pt idx="0" formatCode="0">
                  <c:v>0.56000000000000005</c:v>
                </c:pt>
                <c:pt idx="4" formatCode="0">
                  <c:v>0.31</c:v>
                </c:pt>
              </c:numCache>
            </c:numRef>
          </c:val>
        </c:ser>
        <c:ser>
          <c:idx val="8"/>
          <c:order val="8"/>
          <c:tx>
            <c:strRef>
              <c:f>'4. Communicatie'!$B$34</c:f>
              <c:strCache>
                <c:ptCount val="1"/>
                <c:pt idx="0">
                  <c:v>Brief</c:v>
                </c:pt>
              </c:strCache>
            </c:strRef>
          </c:tx>
          <c:spPr>
            <a:solidFill>
              <a:schemeClr val="accent4">
                <a:lumMod val="60000"/>
                <a:lumOff val="40000"/>
              </a:schemeClr>
            </a:solidFill>
            <a:ln>
              <a:noFill/>
            </a:ln>
            <a:effectLst/>
          </c:spPr>
          <c:invertIfNegative val="0"/>
          <c:cat>
            <c:strRef>
              <c:f>'4. Communicatie'!$C$25:$G$25</c:f>
              <c:strCache>
                <c:ptCount val="5"/>
                <c:pt idx="0">
                  <c:v>18-29</c:v>
                </c:pt>
                <c:pt idx="1">
                  <c:v>30-39</c:v>
                </c:pt>
                <c:pt idx="2">
                  <c:v>40-49</c:v>
                </c:pt>
                <c:pt idx="3">
                  <c:v>50-64</c:v>
                </c:pt>
                <c:pt idx="4">
                  <c:v>65+</c:v>
                </c:pt>
              </c:strCache>
            </c:strRef>
          </c:cat>
          <c:val>
            <c:numRef>
              <c:f>'4. Communicatie'!$C$34:$G$34</c:f>
              <c:numCache>
                <c:formatCode>0</c:formatCode>
                <c:ptCount val="5"/>
                <c:pt idx="1">
                  <c:v>0.61</c:v>
                </c:pt>
                <c:pt idx="2">
                  <c:v>1.02</c:v>
                </c:pt>
                <c:pt idx="3">
                  <c:v>0.91</c:v>
                </c:pt>
                <c:pt idx="4">
                  <c:v>2.36</c:v>
                </c:pt>
              </c:numCache>
            </c:numRef>
          </c:val>
        </c:ser>
        <c:ser>
          <c:idx val="9"/>
          <c:order val="9"/>
          <c:tx>
            <c:strRef>
              <c:f>'4. Communicatie'!$B$35</c:f>
              <c:strCache>
                <c:ptCount val="1"/>
                <c:pt idx="0">
                  <c:v>Face-to-face gesprek</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Communicatie'!$C$25:$G$25</c:f>
              <c:strCache>
                <c:ptCount val="5"/>
                <c:pt idx="0">
                  <c:v>18-29</c:v>
                </c:pt>
                <c:pt idx="1">
                  <c:v>30-39</c:v>
                </c:pt>
                <c:pt idx="2">
                  <c:v>40-49</c:v>
                </c:pt>
                <c:pt idx="3">
                  <c:v>50-64</c:v>
                </c:pt>
                <c:pt idx="4">
                  <c:v>65+</c:v>
                </c:pt>
              </c:strCache>
            </c:strRef>
          </c:cat>
          <c:val>
            <c:numRef>
              <c:f>'4. Communicatie'!$C$35:$G$35</c:f>
              <c:numCache>
                <c:formatCode>0</c:formatCode>
                <c:ptCount val="5"/>
                <c:pt idx="1">
                  <c:v>2.78</c:v>
                </c:pt>
                <c:pt idx="2">
                  <c:v>2.74</c:v>
                </c:pt>
                <c:pt idx="3">
                  <c:v>4.09</c:v>
                </c:pt>
                <c:pt idx="4">
                  <c:v>4.42</c:v>
                </c:pt>
              </c:numCache>
            </c:numRef>
          </c:val>
        </c:ser>
        <c:ser>
          <c:idx val="10"/>
          <c:order val="10"/>
          <c:tx>
            <c:strRef>
              <c:f>'4. Communicatie'!$B$36</c:f>
              <c:strCache>
                <c:ptCount val="1"/>
                <c:pt idx="0">
                  <c:v>Andere apps</c:v>
                </c:pt>
              </c:strCache>
            </c:strRef>
          </c:tx>
          <c:spPr>
            <a:solidFill>
              <a:schemeClr val="accent5">
                <a:lumMod val="60000"/>
              </a:schemeClr>
            </a:solidFill>
            <a:ln>
              <a:noFill/>
            </a:ln>
            <a:effectLst/>
          </c:spPr>
          <c:invertIfNegative val="0"/>
          <c:cat>
            <c:strRef>
              <c:f>'4. Communicatie'!$C$25:$G$25</c:f>
              <c:strCache>
                <c:ptCount val="5"/>
                <c:pt idx="0">
                  <c:v>18-29</c:v>
                </c:pt>
                <c:pt idx="1">
                  <c:v>30-39</c:v>
                </c:pt>
                <c:pt idx="2">
                  <c:v>40-49</c:v>
                </c:pt>
                <c:pt idx="3">
                  <c:v>50-64</c:v>
                </c:pt>
                <c:pt idx="4">
                  <c:v>65+</c:v>
                </c:pt>
              </c:strCache>
            </c:strRef>
          </c:cat>
          <c:val>
            <c:numRef>
              <c:f>'4. Communicatie'!$C$36:$G$36</c:f>
              <c:numCache>
                <c:formatCode>General</c:formatCode>
                <c:ptCount val="5"/>
                <c:pt idx="2" formatCode="0">
                  <c:v>0.64</c:v>
                </c:pt>
              </c:numCache>
            </c:numRef>
          </c:val>
        </c:ser>
        <c:ser>
          <c:idx val="11"/>
          <c:order val="11"/>
          <c:tx>
            <c:strRef>
              <c:f>'4. Communicatie'!$B$37</c:f>
              <c:strCache>
                <c:ptCount val="1"/>
                <c:pt idx="0">
                  <c:v>Twitter</c:v>
                </c:pt>
              </c:strCache>
            </c:strRef>
          </c:tx>
          <c:spPr>
            <a:solidFill>
              <a:schemeClr val="accent6">
                <a:lumMod val="60000"/>
              </a:schemeClr>
            </a:solidFill>
            <a:ln>
              <a:noFill/>
            </a:ln>
            <a:effectLst/>
          </c:spPr>
          <c:invertIfNegative val="0"/>
          <c:cat>
            <c:strRef>
              <c:f>'4. Communicatie'!$C$25:$G$25</c:f>
              <c:strCache>
                <c:ptCount val="5"/>
                <c:pt idx="0">
                  <c:v>18-29</c:v>
                </c:pt>
                <c:pt idx="1">
                  <c:v>30-39</c:v>
                </c:pt>
                <c:pt idx="2">
                  <c:v>40-49</c:v>
                </c:pt>
                <c:pt idx="3">
                  <c:v>50-64</c:v>
                </c:pt>
                <c:pt idx="4">
                  <c:v>65+</c:v>
                </c:pt>
              </c:strCache>
            </c:strRef>
          </c:cat>
          <c:val>
            <c:numRef>
              <c:f>'4. Communicatie'!$C$37:$G$37</c:f>
              <c:numCache>
                <c:formatCode>General</c:formatCode>
                <c:ptCount val="5"/>
                <c:pt idx="2" formatCode="0">
                  <c:v>0.53</c:v>
                </c:pt>
              </c:numCache>
            </c:numRef>
          </c:val>
        </c:ser>
        <c:dLbls>
          <c:showLegendKey val="0"/>
          <c:showVal val="0"/>
          <c:showCatName val="0"/>
          <c:showSerName val="0"/>
          <c:showPercent val="0"/>
          <c:showBubbleSize val="0"/>
        </c:dLbls>
        <c:gapWidth val="50"/>
        <c:overlap val="100"/>
        <c:axId val="391985760"/>
        <c:axId val="391990856"/>
      </c:barChart>
      <c:catAx>
        <c:axId val="3919857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90856"/>
        <c:crosses val="autoZero"/>
        <c:auto val="1"/>
        <c:lblAlgn val="ctr"/>
        <c:lblOffset val="100"/>
        <c:noMultiLvlLbl val="0"/>
      </c:catAx>
      <c:valAx>
        <c:axId val="391990856"/>
        <c:scaling>
          <c:orientation val="minMax"/>
        </c:scaling>
        <c:delete val="0"/>
        <c:axPos val="l"/>
        <c:majorGridlines>
          <c:spPr>
            <a:ln w="9525" cap="flat" cmpd="sng" algn="ctr">
              <a:solidFill>
                <a:schemeClr val="bg1">
                  <a:lumMod val="6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85760"/>
        <c:crosses val="autoZero"/>
        <c:crossBetween val="between"/>
        <c:majorUnit val="0.2"/>
      </c:valAx>
      <c:spPr>
        <a:noFill/>
        <a:ln>
          <a:noFill/>
        </a:ln>
        <a:effectLst/>
      </c:spPr>
    </c:plotArea>
    <c:legend>
      <c:legendPos val="r"/>
      <c:layout>
        <c:manualLayout>
          <c:xMode val="edge"/>
          <c:yMode val="edge"/>
          <c:x val="0.77563885005053557"/>
          <c:y val="1.5338988558496702E-2"/>
          <c:w val="0.2076946291807476"/>
          <c:h val="0.976542054811885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79166666666668E-2"/>
          <c:y val="1.2828282828282828E-2"/>
          <c:w val="0.33104907407407408"/>
          <c:h val="0.87825959595959591"/>
        </c:manualLayout>
      </c:layout>
      <c:barChart>
        <c:barDir val="col"/>
        <c:grouping val="stacked"/>
        <c:varyColors val="0"/>
        <c:ser>
          <c:idx val="2"/>
          <c:order val="0"/>
          <c:tx>
            <c:strRef>
              <c:f>Blad1!$R$52</c:f>
              <c:strCache>
                <c:ptCount val="1"/>
                <c:pt idx="0">
                  <c:v>14</c:v>
                </c:pt>
              </c:strCache>
            </c:strRef>
          </c:tx>
          <c:spPr>
            <a:solidFill>
              <a:schemeClr val="accent3"/>
            </a:solidFill>
            <a:ln>
              <a:noFill/>
            </a:ln>
            <a:effectLst/>
          </c:spPr>
          <c:invertIfNegative val="0"/>
          <c:dLbls>
            <c:dLbl>
              <c:idx val="0"/>
              <c:layout/>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Blad1!$R$49</c:f>
              <c:numCache>
                <c:formatCode>General</c:formatCode>
                <c:ptCount val="1"/>
                <c:pt idx="0">
                  <c:v>2017</c:v>
                </c:pt>
              </c:numCache>
            </c:numRef>
          </c:cat>
          <c:val>
            <c:numRef>
              <c:f>'[1]1 Imago'!$O$383</c:f>
              <c:numCache>
                <c:formatCode>0</c:formatCode>
                <c:ptCount val="1"/>
                <c:pt idx="0">
                  <c:v>17.37</c:v>
                </c:pt>
              </c:numCache>
            </c:numRef>
          </c:val>
        </c:ser>
        <c:ser>
          <c:idx val="1"/>
          <c:order val="1"/>
          <c:tx>
            <c:strRef>
              <c:f>Blad1!$R$51</c:f>
              <c:strCache>
                <c:ptCount val="1"/>
                <c:pt idx="0">
                  <c:v>79</c:v>
                </c:pt>
              </c:strCache>
            </c:strRef>
          </c:tx>
          <c:spPr>
            <a:solidFill>
              <a:schemeClr val="bg1">
                <a:lumMod val="85000"/>
              </a:schemeClr>
            </a:solidFill>
            <a:ln>
              <a:noFill/>
            </a:ln>
            <a:effectLst/>
          </c:spPr>
          <c:invertIfNegative val="0"/>
          <c:dLbls>
            <c:dLbl>
              <c:idx val="0"/>
              <c:layout/>
              <c:tx>
                <c:rich>
                  <a:bodyPr/>
                  <a:lstStyle/>
                  <a:p>
                    <a:r>
                      <a:rPr lang="en-US" dirty="0" smtClean="0"/>
                      <a:t>79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Blad1!$R$49</c:f>
              <c:numCache>
                <c:formatCode>General</c:formatCode>
                <c:ptCount val="1"/>
                <c:pt idx="0">
                  <c:v>2017</c:v>
                </c:pt>
              </c:numCache>
            </c:numRef>
          </c:cat>
          <c:val>
            <c:numRef>
              <c:f>'[1]1 Imago'!$O$382</c:f>
              <c:numCache>
                <c:formatCode>0</c:formatCode>
                <c:ptCount val="1"/>
                <c:pt idx="0">
                  <c:v>75.44</c:v>
                </c:pt>
              </c:numCache>
            </c:numRef>
          </c:val>
        </c:ser>
        <c:ser>
          <c:idx val="0"/>
          <c:order val="2"/>
          <c:tx>
            <c:strRef>
              <c:f>Blad1!$R$50</c:f>
              <c:strCache>
                <c:ptCount val="1"/>
                <c:pt idx="0">
                  <c:v>6</c:v>
                </c:pt>
              </c:strCache>
            </c:strRef>
          </c:tx>
          <c:spPr>
            <a:solidFill>
              <a:schemeClr val="bg2"/>
            </a:solidFill>
            <a:ln>
              <a:noFill/>
            </a:ln>
            <a:effectLst/>
          </c:spPr>
          <c:invertIfNegative val="0"/>
          <c:dLbls>
            <c:dLbl>
              <c:idx val="0"/>
              <c:layout/>
              <c:tx>
                <c:rich>
                  <a:bodyPr/>
                  <a:lstStyle/>
                  <a:p>
                    <a:r>
                      <a:rPr lang="en-US"/>
                      <a:t>6</a:t>
                    </a:r>
                  </a:p>
                </c:rich>
              </c:tx>
              <c:dLblPos val="ct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Blad1!$R$49</c:f>
              <c:numCache>
                <c:formatCode>General</c:formatCode>
                <c:ptCount val="1"/>
                <c:pt idx="0">
                  <c:v>2017</c:v>
                </c:pt>
              </c:numCache>
            </c:numRef>
          </c:cat>
          <c:val>
            <c:numRef>
              <c:f>'[1]1 Imago'!$O$381</c:f>
              <c:numCache>
                <c:formatCode>0</c:formatCode>
                <c:ptCount val="1"/>
                <c:pt idx="0">
                  <c:v>7.19</c:v>
                </c:pt>
              </c:numCache>
            </c:numRef>
          </c:val>
        </c:ser>
        <c:dLbls>
          <c:showLegendKey val="0"/>
          <c:showVal val="0"/>
          <c:showCatName val="0"/>
          <c:showSerName val="0"/>
          <c:showPercent val="0"/>
          <c:showBubbleSize val="0"/>
        </c:dLbls>
        <c:gapWidth val="20"/>
        <c:overlap val="100"/>
        <c:axId val="323045224"/>
        <c:axId val="319406624"/>
      </c:barChart>
      <c:catAx>
        <c:axId val="323045224"/>
        <c:scaling>
          <c:orientation val="minMax"/>
        </c:scaling>
        <c:delete val="0"/>
        <c:axPos val="b"/>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19406624"/>
        <c:crosses val="autoZero"/>
        <c:auto val="1"/>
        <c:lblAlgn val="ctr"/>
        <c:lblOffset val="100"/>
        <c:tickLblSkip val="1"/>
        <c:noMultiLvlLbl val="0"/>
      </c:catAx>
      <c:valAx>
        <c:axId val="319406624"/>
        <c:scaling>
          <c:orientation val="minMax"/>
          <c:max val="100"/>
        </c:scaling>
        <c:delete val="1"/>
        <c:axPos val="l"/>
        <c:numFmt formatCode="0" sourceLinked="1"/>
        <c:majorTickMark val="out"/>
        <c:minorTickMark val="none"/>
        <c:tickLblPos val="nextTo"/>
        <c:crossAx val="323045224"/>
        <c:crosses val="autoZero"/>
        <c:crossBetween val="between"/>
        <c:majorUnit val="50"/>
      </c:valAx>
      <c:spPr>
        <a:noFill/>
        <a:ln>
          <a:noFill/>
        </a:ln>
        <a:effectLst/>
      </c:spPr>
    </c:plotArea>
    <c:plotVisOnly val="1"/>
    <c:dispBlanksAs val="gap"/>
    <c:showDLblsOverMax val="0"/>
  </c:chart>
  <c:spPr>
    <a:noFill/>
    <a:ln w="9525" cap="flat" cmpd="sng" algn="ctr">
      <a:noFill/>
      <a:round/>
    </a:ln>
    <a:effectLst/>
  </c:spPr>
  <c:txPr>
    <a:bodyPr/>
    <a:lstStyle/>
    <a:p>
      <a:pPr>
        <a:defRPr sz="900">
          <a:solidFill>
            <a:schemeClr val="tx1"/>
          </a:solidFill>
          <a:latin typeface="Arial" panose="020B0604020202020204" pitchFamily="34" charset="0"/>
          <a:cs typeface="Arial" panose="020B0604020202020204" pitchFamily="34" charset="0"/>
        </a:defRPr>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8888888888889"/>
          <c:y val="3.2231313131313132E-2"/>
          <c:w val="0.54708999999999997"/>
          <c:h val="0.85885656565656565"/>
        </c:manualLayout>
      </c:layout>
      <c:barChart>
        <c:barDir val="col"/>
        <c:grouping val="stacked"/>
        <c:varyColors val="0"/>
        <c:ser>
          <c:idx val="0"/>
          <c:order val="0"/>
          <c:tx>
            <c:strRef>
              <c:f>'v23 (ea editie 2016)'!$B$127</c:f>
              <c:strCache>
                <c:ptCount val="1"/>
                <c:pt idx="0">
                  <c:v>heel goed</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'v23 (ea editie 2016)'!$M$1:$Q$1</c:f>
              <c:strCache>
                <c:ptCount val="5"/>
                <c:pt idx="0">
                  <c:v>2013</c:v>
                </c:pt>
                <c:pt idx="1">
                  <c:v>'14</c:v>
                </c:pt>
                <c:pt idx="2">
                  <c:v>'15</c:v>
                </c:pt>
                <c:pt idx="3">
                  <c:v>'16</c:v>
                </c:pt>
                <c:pt idx="4">
                  <c:v>2017</c:v>
                </c:pt>
              </c:strCache>
            </c:strRef>
          </c:cat>
          <c:val>
            <c:numRef>
              <c:f>'v23 (ea editie 2016)'!$M$127:$Q$127</c:f>
              <c:numCache>
                <c:formatCode>0</c:formatCode>
                <c:ptCount val="5"/>
                <c:pt idx="0">
                  <c:v>4.5670593097747467</c:v>
                </c:pt>
                <c:pt idx="1">
                  <c:v>4.2848141146817902</c:v>
                </c:pt>
                <c:pt idx="2">
                  <c:v>4.1326583324723627</c:v>
                </c:pt>
                <c:pt idx="3">
                  <c:v>3.7638831756478814</c:v>
                </c:pt>
                <c:pt idx="4">
                  <c:v>2.8013495552601984</c:v>
                </c:pt>
              </c:numCache>
            </c:numRef>
          </c:val>
        </c:ser>
        <c:ser>
          <c:idx val="1"/>
          <c:order val="1"/>
          <c:tx>
            <c:strRef>
              <c:f>'v23 (ea editie 2016)'!$B$128</c:f>
              <c:strCache>
                <c:ptCount val="1"/>
                <c:pt idx="0">
                  <c:v>goed</c:v>
                </c:pt>
              </c:strCache>
            </c:strRef>
          </c:tx>
          <c:spPr>
            <a:solidFill>
              <a:schemeClr val="bg2"/>
            </a:solidFill>
            <a:ln w="95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'v23 (ea editie 2016)'!$M$1:$Q$1</c:f>
              <c:strCache>
                <c:ptCount val="5"/>
                <c:pt idx="0">
                  <c:v>2013</c:v>
                </c:pt>
                <c:pt idx="1">
                  <c:v>'14</c:v>
                </c:pt>
                <c:pt idx="2">
                  <c:v>'15</c:v>
                </c:pt>
                <c:pt idx="3">
                  <c:v>'16</c:v>
                </c:pt>
                <c:pt idx="4">
                  <c:v>2017</c:v>
                </c:pt>
              </c:strCache>
            </c:strRef>
          </c:cat>
          <c:val>
            <c:numRef>
              <c:f>'v23 (ea editie 2016)'!$M$128:$Q$128</c:f>
              <c:numCache>
                <c:formatCode>0</c:formatCode>
                <c:ptCount val="5"/>
                <c:pt idx="0">
                  <c:v>39.729282909692088</c:v>
                </c:pt>
                <c:pt idx="1">
                  <c:v>38.101239235454734</c:v>
                </c:pt>
                <c:pt idx="2">
                  <c:v>36.026449013327813</c:v>
                </c:pt>
                <c:pt idx="3">
                  <c:v>37.803373097490741</c:v>
                </c:pt>
                <c:pt idx="4">
                  <c:v>33.74910540844494</c:v>
                </c:pt>
              </c:numCache>
            </c:numRef>
          </c:val>
        </c:ser>
        <c:ser>
          <c:idx val="2"/>
          <c:order val="2"/>
          <c:tx>
            <c:strRef>
              <c:f>'v23 (ea editie 2016)'!$B$129</c:f>
              <c:strCache>
                <c:ptCount val="1"/>
                <c:pt idx="0">
                  <c:v>matig</c:v>
                </c:pt>
              </c:strCache>
            </c:strRef>
          </c:tx>
          <c:spPr>
            <a:solidFill>
              <a:srgbClr val="4D4D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'v23 (ea editie 2016)'!$M$1:$Q$1</c:f>
              <c:strCache>
                <c:ptCount val="5"/>
                <c:pt idx="0">
                  <c:v>2013</c:v>
                </c:pt>
                <c:pt idx="1">
                  <c:v>'14</c:v>
                </c:pt>
                <c:pt idx="2">
                  <c:v>'15</c:v>
                </c:pt>
                <c:pt idx="3">
                  <c:v>'16</c:v>
                </c:pt>
                <c:pt idx="4">
                  <c:v>2017</c:v>
                </c:pt>
              </c:strCache>
            </c:strRef>
          </c:cat>
          <c:val>
            <c:numRef>
              <c:f>'v23 (ea editie 2016)'!$M$129:$Q$129</c:f>
              <c:numCache>
                <c:formatCode>0</c:formatCode>
                <c:ptCount val="5"/>
                <c:pt idx="0">
                  <c:v>44.306674932837367</c:v>
                </c:pt>
                <c:pt idx="1">
                  <c:v>43.635790800252046</c:v>
                </c:pt>
                <c:pt idx="2">
                  <c:v>46.740365740262426</c:v>
                </c:pt>
                <c:pt idx="3">
                  <c:v>47.562731386260793</c:v>
                </c:pt>
                <c:pt idx="4">
                  <c:v>47.878540026582144</c:v>
                </c:pt>
              </c:numCache>
            </c:numRef>
          </c:val>
        </c:ser>
        <c:ser>
          <c:idx val="3"/>
          <c:order val="3"/>
          <c:tx>
            <c:strRef>
              <c:f>'v23 (ea editie 2016)'!$B$130</c:f>
              <c:strCache>
                <c:ptCount val="1"/>
                <c:pt idx="0">
                  <c:v>slecht</c:v>
                </c:pt>
              </c:strCache>
            </c:strRef>
          </c:tx>
          <c:spPr>
            <a:solidFill>
              <a:srgbClr val="C500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'v23 (ea editie 2016)'!$M$1:$Q$1</c:f>
              <c:strCache>
                <c:ptCount val="5"/>
                <c:pt idx="0">
                  <c:v>2013</c:v>
                </c:pt>
                <c:pt idx="1">
                  <c:v>'14</c:v>
                </c:pt>
                <c:pt idx="2">
                  <c:v>'15</c:v>
                </c:pt>
                <c:pt idx="3">
                  <c:v>'16</c:v>
                </c:pt>
                <c:pt idx="4">
                  <c:v>2017</c:v>
                </c:pt>
              </c:strCache>
            </c:strRef>
          </c:cat>
          <c:val>
            <c:numRef>
              <c:f>'v23 (ea editie 2016)'!$M$130:$Q$130</c:f>
              <c:numCache>
                <c:formatCode>0</c:formatCode>
                <c:ptCount val="5"/>
                <c:pt idx="0">
                  <c:v>8.0078528621616041</c:v>
                </c:pt>
                <c:pt idx="1">
                  <c:v>10.291955471539593</c:v>
                </c:pt>
                <c:pt idx="2">
                  <c:v>8.069015394152288</c:v>
                </c:pt>
                <c:pt idx="3">
                  <c:v>7.2603866721513768</c:v>
                </c:pt>
                <c:pt idx="4">
                  <c:v>12.319803701053063</c:v>
                </c:pt>
              </c:numCache>
            </c:numRef>
          </c:val>
        </c:ser>
        <c:ser>
          <c:idx val="4"/>
          <c:order val="4"/>
          <c:tx>
            <c:strRef>
              <c:f>'v23 (ea editie 2016)'!$B$131</c:f>
              <c:strCache>
                <c:ptCount val="1"/>
                <c:pt idx="0">
                  <c:v>heel slecht</c:v>
                </c:pt>
              </c:strCache>
            </c:strRef>
          </c:tx>
          <c:spPr>
            <a:solidFill>
              <a:srgbClr val="7D00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'v23 (ea editie 2016)'!$M$1:$Q$1</c:f>
              <c:strCache>
                <c:ptCount val="5"/>
                <c:pt idx="0">
                  <c:v>2013</c:v>
                </c:pt>
                <c:pt idx="1">
                  <c:v>'14</c:v>
                </c:pt>
                <c:pt idx="2">
                  <c:v>'15</c:v>
                </c:pt>
                <c:pt idx="3">
                  <c:v>'16</c:v>
                </c:pt>
                <c:pt idx="4">
                  <c:v>2017</c:v>
                </c:pt>
              </c:strCache>
            </c:strRef>
          </c:cat>
          <c:val>
            <c:numRef>
              <c:f>'v23 (ea editie 2016)'!$M$131:$Q$131</c:f>
              <c:numCache>
                <c:formatCode>0</c:formatCode>
                <c:ptCount val="5"/>
                <c:pt idx="0">
                  <c:v>3.3891299855342014</c:v>
                </c:pt>
                <c:pt idx="1">
                  <c:v>3.6862003780718333</c:v>
                </c:pt>
                <c:pt idx="2">
                  <c:v>5.0315115197851012</c:v>
                </c:pt>
                <c:pt idx="3">
                  <c:v>3.6096256684491972</c:v>
                </c:pt>
                <c:pt idx="4">
                  <c:v>3.2512013086596467</c:v>
                </c:pt>
              </c:numCache>
            </c:numRef>
          </c:val>
        </c:ser>
        <c:dLbls>
          <c:showLegendKey val="0"/>
          <c:showVal val="0"/>
          <c:showCatName val="0"/>
          <c:showSerName val="0"/>
          <c:showPercent val="0"/>
          <c:showBubbleSize val="0"/>
        </c:dLbls>
        <c:gapWidth val="20"/>
        <c:overlap val="100"/>
        <c:axId val="391980664"/>
        <c:axId val="391979096"/>
      </c:barChart>
      <c:catAx>
        <c:axId val="391980664"/>
        <c:scaling>
          <c:orientation val="minMax"/>
        </c:scaling>
        <c:delete val="0"/>
        <c:axPos val="b"/>
        <c:numFmt formatCode="General" sourceLinked="1"/>
        <c:majorTickMark val="none"/>
        <c:minorTickMark val="none"/>
        <c:tickLblPos val="low"/>
        <c:spPr>
          <a:noFill/>
          <a:ln w="3175" cap="flat" cmpd="sng" algn="ctr">
            <a:solidFill>
              <a:schemeClr val="tx1">
                <a:alpha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79096"/>
        <c:crossesAt val="50"/>
        <c:auto val="1"/>
        <c:lblAlgn val="ctr"/>
        <c:lblOffset val="100"/>
        <c:noMultiLvlLbl val="0"/>
      </c:catAx>
      <c:valAx>
        <c:axId val="391979096"/>
        <c:scaling>
          <c:orientation val="minMax"/>
          <c:max val="1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80664"/>
        <c:crosses val="autoZero"/>
        <c:crossBetween val="between"/>
        <c:majorUnit val="25"/>
      </c:valAx>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Entry>
      <c:legendEntry>
        <c:idx val="1"/>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Entry>
      <c:legendEntry>
        <c:idx val="2"/>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Entry>
      <c:legendEntry>
        <c:idx val="3"/>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Entry>
      <c:legendEntry>
        <c:idx val="4"/>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Entry>
      <c:layout>
        <c:manualLayout>
          <c:xMode val="edge"/>
          <c:yMode val="edge"/>
          <c:x val="0.72575867638638447"/>
          <c:y val="0.1352030303030303"/>
          <c:w val="0.21183372787638977"/>
          <c:h val="0.6462095959595959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sz="900">
          <a:solidFill>
            <a:schemeClr val="tx1"/>
          </a:solidFill>
          <a:latin typeface="Arial" panose="020B0604020202020204" pitchFamily="34" charset="0"/>
          <a:cs typeface="Arial" panose="020B0604020202020204" pitchFamily="34" charset="0"/>
        </a:defRPr>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24890638670164E-2"/>
          <c:y val="0.19967793880837359"/>
          <c:w val="0.88330577427821522"/>
          <c:h val="0.64758948609684663"/>
        </c:manualLayout>
      </c:layout>
      <c:barChart>
        <c:barDir val="bar"/>
        <c:grouping val="percentStacked"/>
        <c:varyColors val="0"/>
        <c:ser>
          <c:idx val="0"/>
          <c:order val="0"/>
          <c:tx>
            <c:strRef>
              <c:f>'mvoer.nl v21-24'!$B$14</c:f>
              <c:strCache>
                <c:ptCount val="1"/>
                <c:pt idx="0">
                  <c:v>heel goed</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'mvoer.nl v21-24'!$C$14</c:f>
              <c:numCache>
                <c:formatCode>0</c:formatCode>
                <c:ptCount val="1"/>
                <c:pt idx="0">
                  <c:v>16.079070715304667</c:v>
                </c:pt>
              </c:numCache>
            </c:numRef>
          </c:val>
        </c:ser>
        <c:ser>
          <c:idx val="1"/>
          <c:order val="1"/>
          <c:tx>
            <c:strRef>
              <c:f>'mvoer.nl v21-24'!$B$15</c:f>
              <c:strCache>
                <c:ptCount val="1"/>
                <c:pt idx="0">
                  <c:v>goed</c:v>
                </c:pt>
              </c:strCache>
            </c:strRef>
          </c:tx>
          <c:spPr>
            <a:solidFill>
              <a:srgbClr val="58A618"/>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nl-NL"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'mvoer.nl v21-24'!$C$15</c:f>
              <c:numCache>
                <c:formatCode>0</c:formatCode>
                <c:ptCount val="1"/>
                <c:pt idx="0">
                  <c:v>52.547381292031794</c:v>
                </c:pt>
              </c:numCache>
            </c:numRef>
          </c:val>
        </c:ser>
        <c:ser>
          <c:idx val="2"/>
          <c:order val="2"/>
          <c:tx>
            <c:strRef>
              <c:f>'mvoer.nl v21-24'!$B$16</c:f>
              <c:strCache>
                <c:ptCount val="1"/>
                <c:pt idx="0">
                  <c:v>matig</c:v>
                </c:pt>
              </c:strCache>
            </c:strRef>
          </c:tx>
          <c:spPr>
            <a:solidFill>
              <a:srgbClr val="4D4D4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nl-NL"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'mvoer.nl v21-24'!$C$16</c:f>
              <c:numCache>
                <c:formatCode>0</c:formatCode>
                <c:ptCount val="1"/>
                <c:pt idx="0">
                  <c:v>24.831872834725903</c:v>
                </c:pt>
              </c:numCache>
            </c:numRef>
          </c:val>
        </c:ser>
        <c:ser>
          <c:idx val="3"/>
          <c:order val="3"/>
          <c:tx>
            <c:strRef>
              <c:f>'mvoer.nl v21-24'!$B$17</c:f>
              <c:strCache>
                <c:ptCount val="1"/>
                <c:pt idx="0">
                  <c:v>slecht</c:v>
                </c:pt>
              </c:strCache>
            </c:strRef>
          </c:tx>
          <c:spPr>
            <a:solidFill>
              <a:srgbClr val="C5008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nl-NL"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'mvoer.nl v21-24'!$C$17</c:f>
              <c:numCache>
                <c:formatCode>0</c:formatCode>
                <c:ptCount val="1"/>
                <c:pt idx="0">
                  <c:v>4.6056653759934782</c:v>
                </c:pt>
              </c:numCache>
            </c:numRef>
          </c:val>
        </c:ser>
        <c:ser>
          <c:idx val="4"/>
          <c:order val="4"/>
          <c:tx>
            <c:strRef>
              <c:f>'mvoer.nl v21-24'!$B$18</c:f>
              <c:strCache>
                <c:ptCount val="1"/>
                <c:pt idx="0">
                  <c:v>heel slecht</c:v>
                </c:pt>
              </c:strCache>
            </c:strRef>
          </c:tx>
          <c:spPr>
            <a:solidFill>
              <a:srgbClr val="7D006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nl-NL"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'mvoer.nl v21-24'!$C$18</c:f>
              <c:numCache>
                <c:formatCode>0</c:formatCode>
                <c:ptCount val="1"/>
                <c:pt idx="0">
                  <c:v>1.9360097819441611</c:v>
                </c:pt>
              </c:numCache>
            </c:numRef>
          </c:val>
        </c:ser>
        <c:dLbls>
          <c:showLegendKey val="0"/>
          <c:showVal val="0"/>
          <c:showCatName val="0"/>
          <c:showSerName val="0"/>
          <c:showPercent val="0"/>
          <c:showBubbleSize val="0"/>
        </c:dLbls>
        <c:gapWidth val="50"/>
        <c:overlap val="100"/>
        <c:axId val="391980272"/>
        <c:axId val="391984584"/>
      </c:barChart>
      <c:catAx>
        <c:axId val="391980272"/>
        <c:scaling>
          <c:orientation val="minMax"/>
        </c:scaling>
        <c:delete val="1"/>
        <c:axPos val="l"/>
        <c:numFmt formatCode="General" sourceLinked="1"/>
        <c:majorTickMark val="none"/>
        <c:minorTickMark val="none"/>
        <c:tickLblPos val="nextTo"/>
        <c:crossAx val="391984584"/>
        <c:crosses val="autoZero"/>
        <c:auto val="1"/>
        <c:lblAlgn val="ctr"/>
        <c:lblOffset val="100"/>
        <c:noMultiLvlLbl val="0"/>
      </c:catAx>
      <c:valAx>
        <c:axId val="391984584"/>
        <c:scaling>
          <c:orientation val="minMax"/>
        </c:scaling>
        <c:delete val="0"/>
        <c:axPos val="b"/>
        <c:majorGridlines>
          <c:spPr>
            <a:ln w="9525" cap="flat" cmpd="sng" algn="ctr">
              <a:solidFill>
                <a:schemeClr val="bg1">
                  <a:lumMod val="6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80272"/>
        <c:crosses val="autoZero"/>
        <c:crossBetween val="between"/>
      </c:valAx>
      <c:spPr>
        <a:noFill/>
        <a:ln>
          <a:noFill/>
        </a:ln>
        <a:effectLst/>
      </c:spPr>
    </c:plotArea>
    <c:legend>
      <c:legendPos val="b"/>
      <c:layout>
        <c:manualLayout>
          <c:xMode val="edge"/>
          <c:yMode val="edge"/>
          <c:x val="5.0020559930008743E-2"/>
          <c:y val="3.679943681643915E-2"/>
          <c:w val="0.89440332458442706"/>
          <c:h val="0.1423127481404614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l-NL"/>
        </a:p>
      </c:txPr>
    </c:legend>
    <c:plotVisOnly val="1"/>
    <c:dispBlanksAs val="gap"/>
    <c:showDLblsOverMax val="0"/>
  </c:chart>
  <c:spPr>
    <a:noFill/>
    <a:ln w="9525" cap="flat" cmpd="sng" algn="ctr">
      <a:noFill/>
      <a:round/>
    </a:ln>
    <a:effectLst/>
  </c:spPr>
  <c:txPr>
    <a:bodyPr/>
    <a:lstStyle/>
    <a:p>
      <a:pPr>
        <a:defRPr/>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65185190841042E-2"/>
          <c:y val="0.12686793535882743"/>
          <c:w val="0.6131783242268497"/>
          <c:h val="0.84629461677680518"/>
        </c:manualLayout>
      </c:layout>
      <c:lineChart>
        <c:grouping val="standard"/>
        <c:varyColors val="0"/>
        <c:ser>
          <c:idx val="0"/>
          <c:order val="0"/>
          <c:tx>
            <c:strRef>
              <c:f>'6. Claimafhandeling'!$B$4</c:f>
              <c:strCache>
                <c:ptCount val="1"/>
                <c:pt idx="0">
                  <c:v>Als ik schade heb geleden, kan ik ervan op aan dat de verzekeraar zorgt voor een goede afwikkeling van de claim</c:v>
                </c:pt>
              </c:strCache>
            </c:strRef>
          </c:tx>
          <c:spPr>
            <a:ln w="57150" cap="rnd">
              <a:solidFill>
                <a:srgbClr val="A70240"/>
              </a:solidFill>
              <a:round/>
            </a:ln>
            <a:effectLst/>
          </c:spPr>
          <c:marker>
            <c:symbol val="none"/>
          </c:marker>
          <c:cat>
            <c:numRef>
              <c:f>'6. Claimafhandeling'!$C$4:$K$4</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'6. Claimafhandeling'!$C$12:$K$12</c:f>
              <c:numCache>
                <c:formatCode>0</c:formatCode>
                <c:ptCount val="9"/>
                <c:pt idx="0">
                  <c:v>76.337681010578194</c:v>
                </c:pt>
                <c:pt idx="1">
                  <c:v>60.253542132736762</c:v>
                </c:pt>
                <c:pt idx="2">
                  <c:v>54.321663019693659</c:v>
                </c:pt>
                <c:pt idx="3">
                  <c:v>55.248796147672557</c:v>
                </c:pt>
                <c:pt idx="4">
                  <c:v>63.668290472414192</c:v>
                </c:pt>
                <c:pt idx="5">
                  <c:v>63.876121689647626</c:v>
                </c:pt>
                <c:pt idx="6">
                  <c:v>63.061421374209459</c:v>
                </c:pt>
                <c:pt idx="7">
                  <c:v>60.652957388170442</c:v>
                </c:pt>
                <c:pt idx="8">
                  <c:v>58.06418318268495</c:v>
                </c:pt>
              </c:numCache>
            </c:numRef>
          </c:val>
          <c:smooth val="0"/>
        </c:ser>
        <c:ser>
          <c:idx val="2"/>
          <c:order val="1"/>
          <c:tx>
            <c:strRef>
              <c:f>'6. Claimafhandeling'!$B$28</c:f>
              <c:strCache>
                <c:ptCount val="1"/>
                <c:pt idx="0">
                  <c:v>De kans dat mijn schadeclaim volledig wordt vergoed, is groot</c:v>
                </c:pt>
              </c:strCache>
            </c:strRef>
          </c:tx>
          <c:spPr>
            <a:ln w="57150" cap="rnd">
              <a:solidFill>
                <a:schemeClr val="accent3"/>
              </a:solidFill>
              <a:round/>
            </a:ln>
            <a:effectLst/>
          </c:spPr>
          <c:marker>
            <c:symbol val="none"/>
          </c:marker>
          <c:cat>
            <c:numRef>
              <c:f>'6. Claimafhandeling'!$C$4:$K$4</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'6. Claimafhandeling'!$C$36:$K$36</c:f>
              <c:numCache>
                <c:formatCode>0</c:formatCode>
                <c:ptCount val="9"/>
                <c:pt idx="0">
                  <c:v>42.854144805876182</c:v>
                </c:pt>
                <c:pt idx="1">
                  <c:v>33.981103714837879</c:v>
                </c:pt>
                <c:pt idx="2">
                  <c:v>26.859504132231404</c:v>
                </c:pt>
                <c:pt idx="3">
                  <c:v>13.200471445408766</c:v>
                </c:pt>
                <c:pt idx="4">
                  <c:v>22.887565834669111</c:v>
                </c:pt>
                <c:pt idx="5">
                  <c:v>28.294314381270905</c:v>
                </c:pt>
                <c:pt idx="6">
                  <c:v>19.273439199477924</c:v>
                </c:pt>
                <c:pt idx="7">
                  <c:v>18.614952463267073</c:v>
                </c:pt>
                <c:pt idx="8">
                  <c:v>13.493755436238343</c:v>
                </c:pt>
              </c:numCache>
            </c:numRef>
          </c:val>
          <c:smooth val="0"/>
        </c:ser>
        <c:ser>
          <c:idx val="3"/>
          <c:order val="2"/>
          <c:tx>
            <c:strRef>
              <c:f>'6. Claimafhandeling'!$B$40</c:f>
              <c:strCache>
                <c:ptCount val="1"/>
                <c:pt idx="0">
                  <c:v>Als een levensverzekering op de einddatum tot uitkering komt, heb ik een goed beeld van het bedrag dat ik kan verwachten</c:v>
                </c:pt>
              </c:strCache>
            </c:strRef>
          </c:tx>
          <c:spPr>
            <a:ln w="57150" cap="rnd">
              <a:solidFill>
                <a:srgbClr val="58A618"/>
              </a:solidFill>
              <a:round/>
            </a:ln>
            <a:effectLst/>
          </c:spPr>
          <c:marker>
            <c:symbol val="dot"/>
            <c:size val="25"/>
            <c:spPr>
              <a:solidFill>
                <a:srgbClr val="58A618"/>
              </a:solidFill>
              <a:ln w="9525">
                <a:solidFill>
                  <a:srgbClr val="58A618"/>
                </a:solidFill>
              </a:ln>
              <a:effectLst/>
            </c:spPr>
          </c:marker>
          <c:cat>
            <c:numRef>
              <c:f>'6. Claimafhandeling'!$C$4:$K$4</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'6. Claimafhandeling'!$C$48:$K$48</c:f>
              <c:numCache>
                <c:formatCode>General</c:formatCode>
                <c:ptCount val="9"/>
                <c:pt idx="8" formatCode="0">
                  <c:v>11.579868645134002</c:v>
                </c:pt>
              </c:numCache>
            </c:numRef>
          </c:val>
          <c:smooth val="0"/>
        </c:ser>
        <c:ser>
          <c:idx val="1"/>
          <c:order val="3"/>
          <c:tx>
            <c:strRef>
              <c:f>'6. Claimafhandeling'!$B$16</c:f>
              <c:strCache>
                <c:ptCount val="1"/>
                <c:pt idx="0">
                  <c:v>Als ik een claim indien, is de kans groot dat de schade is uitgesloten op mijn polis</c:v>
                </c:pt>
              </c:strCache>
            </c:strRef>
          </c:tx>
          <c:spPr>
            <a:ln w="57150" cap="rnd">
              <a:solidFill>
                <a:srgbClr val="009FDA"/>
              </a:solidFill>
              <a:round/>
            </a:ln>
            <a:effectLst/>
          </c:spPr>
          <c:marker>
            <c:symbol val="none"/>
          </c:marker>
          <c:cat>
            <c:numRef>
              <c:f>'6. Claimafhandeling'!$C$4:$K$4</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'6. Claimafhandeling'!$C$24:$K$24</c:f>
              <c:numCache>
                <c:formatCode>General</c:formatCode>
                <c:ptCount val="9"/>
                <c:pt idx="2" formatCode="0">
                  <c:v>-22.312396886255378</c:v>
                </c:pt>
                <c:pt idx="3" formatCode="0">
                  <c:v>-21.912396886255376</c:v>
                </c:pt>
                <c:pt idx="4" formatCode="0">
                  <c:v>-38.925837620780527</c:v>
                </c:pt>
                <c:pt idx="5" formatCode="0">
                  <c:v>-34.317343173431723</c:v>
                </c:pt>
                <c:pt idx="6" formatCode="0">
                  <c:v>-36.026225136126229</c:v>
                </c:pt>
                <c:pt idx="7" formatCode="0">
                  <c:v>-42.692648361381757</c:v>
                </c:pt>
                <c:pt idx="8" formatCode="0">
                  <c:v>-27.007194300972866</c:v>
                </c:pt>
              </c:numCache>
            </c:numRef>
          </c:val>
          <c:smooth val="0"/>
        </c:ser>
        <c:dLbls>
          <c:showLegendKey val="0"/>
          <c:showVal val="0"/>
          <c:showCatName val="0"/>
          <c:showSerName val="0"/>
          <c:showPercent val="0"/>
          <c:showBubbleSize val="0"/>
        </c:dLbls>
        <c:smooth val="0"/>
        <c:axId val="391987328"/>
        <c:axId val="391981056"/>
      </c:lineChart>
      <c:catAx>
        <c:axId val="3919873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81056"/>
        <c:crosses val="autoZero"/>
        <c:auto val="1"/>
        <c:lblAlgn val="ctr"/>
        <c:lblOffset val="100"/>
        <c:noMultiLvlLbl val="0"/>
      </c:catAx>
      <c:valAx>
        <c:axId val="391981056"/>
        <c:scaling>
          <c:orientation val="minMax"/>
          <c:max val="80"/>
        </c:scaling>
        <c:delete val="0"/>
        <c:axPos val="l"/>
        <c:majorGridlines>
          <c:spPr>
            <a:ln w="9525" cap="flat" cmpd="sng" algn="ctr">
              <a:solidFill>
                <a:schemeClr val="tx1">
                  <a:lumMod val="40000"/>
                  <a:lumOff val="6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87328"/>
        <c:crosses val="autoZero"/>
        <c:crossBetween val="between"/>
      </c:valAx>
      <c:spPr>
        <a:noFill/>
        <a:ln>
          <a:noFill/>
        </a:ln>
        <a:effectLst/>
      </c:spPr>
    </c:plotArea>
    <c:legend>
      <c:legendPos val="r"/>
      <c:layout>
        <c:manualLayout>
          <c:xMode val="edge"/>
          <c:yMode val="edge"/>
          <c:x val="0.69902878457315787"/>
          <c:y val="0.20357961990720044"/>
          <c:w val="0.29851572173340069"/>
          <c:h val="0.7733833991654457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900" b="0" i="1" u="none" strike="noStrike" kern="1200" spc="0" baseline="0">
                <a:solidFill>
                  <a:schemeClr val="bg1"/>
                </a:solidFill>
                <a:latin typeface="Arial" panose="020B0604020202020204" pitchFamily="34" charset="0"/>
                <a:ea typeface="+mn-ea"/>
                <a:cs typeface="Arial" panose="020B0604020202020204" pitchFamily="34" charset="0"/>
              </a:defRPr>
            </a:pPr>
            <a:r>
              <a:rPr lang="nl-NL" sz="900" b="0" i="1" u="none" strike="noStrike" baseline="0">
                <a:solidFill>
                  <a:schemeClr val="bg1"/>
                </a:solidFill>
                <a:effectLst/>
              </a:rPr>
              <a:t>2017 2016 2015 </a:t>
            </a:r>
            <a:r>
              <a:rPr lang="nl-NL" sz="900" i="1">
                <a:solidFill>
                  <a:schemeClr val="bg1"/>
                </a:solidFill>
              </a:rPr>
              <a:t>2014</a:t>
            </a:r>
          </a:p>
        </c:rich>
      </c:tx>
      <c:layout>
        <c:manualLayout>
          <c:xMode val="edge"/>
          <c:yMode val="edge"/>
          <c:x val="7.3502084424481931E-2"/>
          <c:y val="0.46482530654724813"/>
        </c:manualLayout>
      </c:layout>
      <c:overlay val="0"/>
      <c:spPr>
        <a:noFill/>
        <a:ln>
          <a:noFill/>
        </a:ln>
        <a:effectLst/>
      </c:spPr>
      <c:txPr>
        <a:bodyPr rot="0" spcFirstLastPara="1" vertOverflow="ellipsis" vert="horz" wrap="square" anchor="ctr" anchorCtr="1"/>
        <a:lstStyle/>
        <a:p>
          <a:pPr algn="l">
            <a:defRPr sz="900" b="0" i="1" u="none" strike="noStrike" kern="1200" spc="0" baseline="0">
              <a:solidFill>
                <a:schemeClr val="bg1"/>
              </a:solidFill>
              <a:latin typeface="Arial" panose="020B0604020202020204" pitchFamily="34" charset="0"/>
              <a:ea typeface="+mn-ea"/>
              <a:cs typeface="Arial" panose="020B0604020202020204" pitchFamily="34" charset="0"/>
            </a:defRPr>
          </a:pPr>
          <a:endParaRPr lang="nl-NL"/>
        </a:p>
      </c:txPr>
    </c:title>
    <c:autoTitleDeleted val="0"/>
    <c:plotArea>
      <c:layout>
        <c:manualLayout>
          <c:layoutTarget val="inner"/>
          <c:xMode val="edge"/>
          <c:yMode val="edge"/>
          <c:x val="8.8082790632475358E-2"/>
          <c:y val="5.7433416434230986E-2"/>
          <c:w val="0.8077989976982074"/>
          <c:h val="0.90655838866536664"/>
        </c:manualLayout>
      </c:layout>
      <c:doughnutChart>
        <c:varyColors val="1"/>
        <c:ser>
          <c:idx val="0"/>
          <c:order val="0"/>
          <c:tx>
            <c:strRef>
              <c:f>'6. Claimafhandeling'!$F$81</c:f>
              <c:strCache>
                <c:ptCount val="1"/>
                <c:pt idx="0">
                  <c:v>2014</c:v>
                </c:pt>
              </c:strCache>
            </c:strRef>
          </c:tx>
          <c:spPr>
            <a:ln w="9525"/>
          </c:spPr>
          <c:dPt>
            <c:idx val="0"/>
            <c:bubble3D val="0"/>
            <c:spPr>
              <a:solidFill>
                <a:schemeClr val="bg2">
                  <a:alpha val="50000"/>
                </a:schemeClr>
              </a:solidFill>
              <a:ln w="9525">
                <a:solidFill>
                  <a:schemeClr val="lt1"/>
                </a:solidFill>
              </a:ln>
              <a:effectLst/>
            </c:spPr>
          </c:dPt>
          <c:dPt>
            <c:idx val="1"/>
            <c:bubble3D val="0"/>
            <c:spPr>
              <a:solidFill>
                <a:srgbClr val="A70240">
                  <a:alpha val="50000"/>
                </a:srgbClr>
              </a:solidFill>
              <a:ln w="9525">
                <a:solidFill>
                  <a:schemeClr val="lt1"/>
                </a:solidFill>
              </a:ln>
              <a:effectLst/>
            </c:spPr>
          </c:dPt>
          <c:dPt>
            <c:idx val="2"/>
            <c:bubble3D val="0"/>
            <c:explosion val="5"/>
            <c:spPr>
              <a:solidFill>
                <a:srgbClr val="E17000">
                  <a:alpha val="49804"/>
                </a:srgbClr>
              </a:solidFill>
              <a:ln w="9525">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'6. Claimafhandeling'!$B$82:$B$84</c:f>
              <c:strCache>
                <c:ptCount val="3"/>
                <c:pt idx="0">
                  <c:v>ja, en ik was het er ook mee eens</c:v>
                </c:pt>
                <c:pt idx="1">
                  <c:v>ja, maar ik was het er niet mee eens</c:v>
                </c:pt>
                <c:pt idx="2">
                  <c:v>nee</c:v>
                </c:pt>
              </c:strCache>
            </c:strRef>
          </c:cat>
          <c:val>
            <c:numRef>
              <c:f>'6. Claimafhandeling'!$F$82:$F$84</c:f>
              <c:numCache>
                <c:formatCode>0</c:formatCode>
                <c:ptCount val="3"/>
                <c:pt idx="0">
                  <c:v>29.893842887473461</c:v>
                </c:pt>
                <c:pt idx="1">
                  <c:v>59.734607218683657</c:v>
                </c:pt>
                <c:pt idx="2">
                  <c:v>10.371549893842886</c:v>
                </c:pt>
              </c:numCache>
            </c:numRef>
          </c:val>
        </c:ser>
        <c:ser>
          <c:idx val="1"/>
          <c:order val="1"/>
          <c:tx>
            <c:strRef>
              <c:f>'6. Claimafhandeling'!$G$81</c:f>
              <c:strCache>
                <c:ptCount val="1"/>
                <c:pt idx="0">
                  <c:v>2015</c:v>
                </c:pt>
              </c:strCache>
            </c:strRef>
          </c:tx>
          <c:spPr>
            <a:ln w="9525"/>
          </c:spPr>
          <c:dPt>
            <c:idx val="0"/>
            <c:bubble3D val="0"/>
            <c:spPr>
              <a:solidFill>
                <a:schemeClr val="bg2">
                  <a:alpha val="70000"/>
                </a:schemeClr>
              </a:solidFill>
              <a:ln w="9525">
                <a:solidFill>
                  <a:schemeClr val="lt1"/>
                </a:solidFill>
              </a:ln>
              <a:effectLst/>
            </c:spPr>
          </c:dPt>
          <c:dPt>
            <c:idx val="1"/>
            <c:bubble3D val="0"/>
            <c:spPr>
              <a:solidFill>
                <a:srgbClr val="A70240">
                  <a:alpha val="70000"/>
                </a:srgbClr>
              </a:solidFill>
              <a:ln w="9525">
                <a:solidFill>
                  <a:schemeClr val="lt1"/>
                </a:solidFill>
              </a:ln>
              <a:effectLst/>
            </c:spPr>
          </c:dPt>
          <c:dPt>
            <c:idx val="2"/>
            <c:bubble3D val="0"/>
            <c:spPr>
              <a:solidFill>
                <a:srgbClr val="E17000">
                  <a:alpha val="60000"/>
                </a:srgbClr>
              </a:solidFill>
              <a:ln w="9525">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'6. Claimafhandeling'!$B$82:$B$84</c:f>
              <c:strCache>
                <c:ptCount val="3"/>
                <c:pt idx="0">
                  <c:v>ja, en ik was het er ook mee eens</c:v>
                </c:pt>
                <c:pt idx="1">
                  <c:v>ja, maar ik was het er niet mee eens</c:v>
                </c:pt>
                <c:pt idx="2">
                  <c:v>nee</c:v>
                </c:pt>
              </c:strCache>
            </c:strRef>
          </c:cat>
          <c:val>
            <c:numRef>
              <c:f>'6. Claimafhandeling'!$G$82:$G$84</c:f>
              <c:numCache>
                <c:formatCode>0</c:formatCode>
                <c:ptCount val="3"/>
                <c:pt idx="0">
                  <c:v>30.542417228539804</c:v>
                </c:pt>
                <c:pt idx="1">
                  <c:v>58.810506188990644</c:v>
                </c:pt>
                <c:pt idx="2">
                  <c:v>10.647076582469559</c:v>
                </c:pt>
              </c:numCache>
            </c:numRef>
          </c:val>
        </c:ser>
        <c:ser>
          <c:idx val="2"/>
          <c:order val="2"/>
          <c:tx>
            <c:strRef>
              <c:f>'6. Claimafhandeling'!$H$81</c:f>
              <c:strCache>
                <c:ptCount val="1"/>
                <c:pt idx="0">
                  <c:v>2016</c:v>
                </c:pt>
              </c:strCache>
            </c:strRef>
          </c:tx>
          <c:spPr>
            <a:solidFill>
              <a:srgbClr val="A70240">
                <a:alpha val="80000"/>
              </a:srgbClr>
            </a:solidFill>
            <a:ln w="9525"/>
          </c:spPr>
          <c:dPt>
            <c:idx val="0"/>
            <c:bubble3D val="0"/>
            <c:spPr>
              <a:solidFill>
                <a:srgbClr val="58A618">
                  <a:alpha val="80000"/>
                </a:srgbClr>
              </a:solidFill>
              <a:ln w="9525">
                <a:solidFill>
                  <a:schemeClr val="lt1"/>
                </a:solidFill>
              </a:ln>
              <a:effectLst/>
            </c:spPr>
          </c:dPt>
          <c:dPt>
            <c:idx val="1"/>
            <c:bubble3D val="0"/>
            <c:spPr>
              <a:solidFill>
                <a:srgbClr val="A70240">
                  <a:alpha val="80000"/>
                </a:srgbClr>
              </a:solidFill>
              <a:ln w="9525">
                <a:solidFill>
                  <a:schemeClr val="lt1"/>
                </a:solidFill>
              </a:ln>
              <a:effectLst/>
            </c:spPr>
          </c:dPt>
          <c:dPt>
            <c:idx val="2"/>
            <c:bubble3D val="0"/>
            <c:spPr>
              <a:solidFill>
                <a:srgbClr val="E17000">
                  <a:alpha val="80000"/>
                </a:srgbClr>
              </a:solidFill>
              <a:ln w="9525">
                <a:solidFill>
                  <a:schemeClr val="lt1"/>
                </a:solidFill>
              </a:ln>
              <a:effectLst/>
            </c:spPr>
          </c:dPt>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0"/>
            <c:showCatName val="0"/>
            <c:showSerName val="0"/>
            <c:showPercent val="0"/>
            <c:showBubbleSize val="0"/>
            <c:extLst>
              <c:ext xmlns:c15="http://schemas.microsoft.com/office/drawing/2012/chart" uri="{CE6537A1-D6FC-4f65-9D91-7224C49458BB}"/>
            </c:extLst>
          </c:dLbls>
          <c:cat>
            <c:strRef>
              <c:f>'6. Claimafhandeling'!$B$82:$B$84</c:f>
              <c:strCache>
                <c:ptCount val="3"/>
                <c:pt idx="0">
                  <c:v>ja, en ik was het er ook mee eens</c:v>
                </c:pt>
                <c:pt idx="1">
                  <c:v>ja, maar ik was het er niet mee eens</c:v>
                </c:pt>
                <c:pt idx="2">
                  <c:v>nee</c:v>
                </c:pt>
              </c:strCache>
            </c:strRef>
          </c:cat>
          <c:val>
            <c:numRef>
              <c:f>'6. Claimafhandeling'!$H$82:$H$84</c:f>
              <c:numCache>
                <c:formatCode>0</c:formatCode>
                <c:ptCount val="3"/>
                <c:pt idx="0">
                  <c:v>28.567116119943652</c:v>
                </c:pt>
                <c:pt idx="1">
                  <c:v>55.705373314550208</c:v>
                </c:pt>
                <c:pt idx="2">
                  <c:v>15.727510565506138</c:v>
                </c:pt>
              </c:numCache>
            </c:numRef>
          </c:val>
        </c:ser>
        <c:ser>
          <c:idx val="3"/>
          <c:order val="3"/>
          <c:tx>
            <c:strRef>
              <c:f>'6. Claimafhandeling'!$I$81</c:f>
              <c:strCache>
                <c:ptCount val="1"/>
                <c:pt idx="0">
                  <c:v>2017</c:v>
                </c:pt>
              </c:strCache>
            </c:strRef>
          </c:tx>
          <c:dPt>
            <c:idx val="0"/>
            <c:bubble3D val="0"/>
            <c:spPr>
              <a:solidFill>
                <a:srgbClr val="58A618"/>
              </a:solidFill>
              <a:ln w="19050">
                <a:solidFill>
                  <a:schemeClr val="lt1"/>
                </a:solidFill>
              </a:ln>
              <a:effectLst/>
            </c:spPr>
          </c:dPt>
          <c:dPt>
            <c:idx val="1"/>
            <c:bubble3D val="0"/>
            <c:spPr>
              <a:solidFill>
                <a:srgbClr val="A70240"/>
              </a:solidFill>
              <a:ln w="19050">
                <a:solidFill>
                  <a:schemeClr val="lt1"/>
                </a:solidFill>
              </a:ln>
              <a:effectLst/>
            </c:spPr>
          </c:dPt>
          <c:dPt>
            <c:idx val="2"/>
            <c:bubble3D val="0"/>
            <c:spPr>
              <a:solidFill>
                <a:srgbClr val="E17000"/>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'6. Claimafhandeling'!$B$82:$B$84</c:f>
              <c:strCache>
                <c:ptCount val="3"/>
                <c:pt idx="0">
                  <c:v>ja, en ik was het er ook mee eens</c:v>
                </c:pt>
                <c:pt idx="1">
                  <c:v>ja, maar ik was het er niet mee eens</c:v>
                </c:pt>
                <c:pt idx="2">
                  <c:v>nee</c:v>
                </c:pt>
              </c:strCache>
            </c:strRef>
          </c:cat>
          <c:val>
            <c:numRef>
              <c:f>'6. Claimafhandeling'!$I$82:$I$84</c:f>
              <c:numCache>
                <c:formatCode>0</c:formatCode>
                <c:ptCount val="3"/>
                <c:pt idx="0">
                  <c:v>37.215400000000002</c:v>
                </c:pt>
                <c:pt idx="1">
                  <c:v>56.443800000000003</c:v>
                </c:pt>
                <c:pt idx="2">
                  <c:v>6.3407999999999998</c:v>
                </c:pt>
              </c:numCache>
            </c:numRef>
          </c:val>
        </c:ser>
        <c:dLbls>
          <c:showLegendKey val="0"/>
          <c:showVal val="0"/>
          <c:showCatName val="0"/>
          <c:showSerName val="0"/>
          <c:showPercent val="0"/>
          <c:showBubbleSize val="0"/>
          <c:showLeaderLines val="1"/>
        </c:dLbls>
        <c:firstSliceAng val="0"/>
        <c:holeSize val="10"/>
      </c:doughnutChart>
      <c:spPr>
        <a:noFill/>
        <a:ln>
          <a:noFill/>
        </a:ln>
        <a:effectLst/>
      </c:spPr>
    </c:plotArea>
    <c:plotVisOnly val="1"/>
    <c:dispBlanksAs val="gap"/>
    <c:showDLblsOverMax val="0"/>
  </c:chart>
  <c:spPr>
    <a:noFill/>
    <a:ln w="9525" cap="flat" cmpd="sng" algn="ctr">
      <a:noFill/>
      <a:round/>
    </a:ln>
    <a:effectLst/>
  </c:spPr>
  <c:txPr>
    <a:bodyPr/>
    <a:lstStyle/>
    <a:p>
      <a:pPr>
        <a:defRPr sz="900">
          <a:latin typeface="Arial" panose="020B0604020202020204" pitchFamily="34" charset="0"/>
          <a:cs typeface="Arial" panose="020B0604020202020204" pitchFamily="34" charset="0"/>
        </a:defRPr>
      </a:pPr>
      <a:endParaRPr lang="nl-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503047288580449E-2"/>
          <c:y val="3.0397239921911515E-2"/>
          <c:w val="0.62595073920844635"/>
          <c:h val="0.86602541777591513"/>
        </c:manualLayout>
      </c:layout>
      <c:lineChart>
        <c:grouping val="standard"/>
        <c:varyColors val="0"/>
        <c:ser>
          <c:idx val="2"/>
          <c:order val="0"/>
          <c:tx>
            <c:strRef>
              <c:f>'6. Claimafhandeling'!$B$70</c:f>
              <c:strCache>
                <c:ptCount val="1"/>
                <c:pt idx="0">
                  <c:v>Nee</c:v>
                </c:pt>
              </c:strCache>
            </c:strRef>
          </c:tx>
          <c:spPr>
            <a:ln w="57150" cap="rnd">
              <a:solidFill>
                <a:srgbClr val="A70240"/>
              </a:solidFill>
              <a:round/>
            </a:ln>
            <a:effectLst/>
          </c:spPr>
          <c:marker>
            <c:symbol val="none"/>
          </c:marker>
          <c:dLbls>
            <c:dLbl>
              <c:idx val="6"/>
              <c:layout>
                <c:manualLayout>
                  <c:x val="-1.5065913370998255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70240"/>
                    </a:solidFill>
                    <a:latin typeface="Arial" panose="020B0604020202020204" pitchFamily="34" charset="0"/>
                    <a:ea typeface="+mn-ea"/>
                    <a:cs typeface="Arial" panose="020B0604020202020204" pitchFamily="34" charset="0"/>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 Claimafhandeling'!$C$67:$I$67</c:f>
              <c:numCache>
                <c:formatCode>General</c:formatCode>
                <c:ptCount val="7"/>
                <c:pt idx="0">
                  <c:v>2011</c:v>
                </c:pt>
                <c:pt idx="1">
                  <c:v>2012</c:v>
                </c:pt>
                <c:pt idx="2">
                  <c:v>2013</c:v>
                </c:pt>
                <c:pt idx="3">
                  <c:v>2014</c:v>
                </c:pt>
                <c:pt idx="4">
                  <c:v>2015</c:v>
                </c:pt>
                <c:pt idx="5">
                  <c:v>2016</c:v>
                </c:pt>
                <c:pt idx="6">
                  <c:v>2017</c:v>
                </c:pt>
              </c:numCache>
            </c:numRef>
          </c:cat>
          <c:val>
            <c:numRef>
              <c:f>'6. Claimafhandeling'!$C$70:$I$70</c:f>
              <c:numCache>
                <c:formatCode>0</c:formatCode>
                <c:ptCount val="7"/>
                <c:pt idx="0">
                  <c:v>50.72</c:v>
                </c:pt>
                <c:pt idx="1">
                  <c:v>48.59</c:v>
                </c:pt>
                <c:pt idx="2">
                  <c:v>53.53</c:v>
                </c:pt>
                <c:pt idx="3">
                  <c:v>50.92</c:v>
                </c:pt>
                <c:pt idx="4">
                  <c:v>52.21</c:v>
                </c:pt>
                <c:pt idx="5">
                  <c:v>49.44</c:v>
                </c:pt>
                <c:pt idx="6">
                  <c:v>45.61</c:v>
                </c:pt>
              </c:numCache>
            </c:numRef>
          </c:val>
          <c:smooth val="0"/>
        </c:ser>
        <c:ser>
          <c:idx val="1"/>
          <c:order val="1"/>
          <c:tx>
            <c:strRef>
              <c:f>'6. Claimafhandeling'!$B$69</c:f>
              <c:strCache>
                <c:ptCount val="1"/>
                <c:pt idx="0">
                  <c:v>Ja, 2 jaar of langer geleden</c:v>
                </c:pt>
              </c:strCache>
            </c:strRef>
          </c:tx>
          <c:spPr>
            <a:ln w="57150" cap="rnd">
              <a:solidFill>
                <a:srgbClr val="58A618"/>
              </a:solidFill>
              <a:round/>
            </a:ln>
            <a:effectLst/>
          </c:spPr>
          <c:marker>
            <c:symbol val="none"/>
          </c:marker>
          <c:dLbls>
            <c:dLbl>
              <c:idx val="6"/>
              <c:layout>
                <c:manualLayout>
                  <c:x val="-1.5065913370998255E-2"/>
                  <c:y val="-5.3547500849592238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58A618"/>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 Claimafhandeling'!$C$67:$I$67</c:f>
              <c:numCache>
                <c:formatCode>General</c:formatCode>
                <c:ptCount val="7"/>
                <c:pt idx="0">
                  <c:v>2011</c:v>
                </c:pt>
                <c:pt idx="1">
                  <c:v>2012</c:v>
                </c:pt>
                <c:pt idx="2">
                  <c:v>2013</c:v>
                </c:pt>
                <c:pt idx="3">
                  <c:v>2014</c:v>
                </c:pt>
                <c:pt idx="4">
                  <c:v>2015</c:v>
                </c:pt>
                <c:pt idx="5">
                  <c:v>2016</c:v>
                </c:pt>
                <c:pt idx="6">
                  <c:v>2017</c:v>
                </c:pt>
              </c:numCache>
            </c:numRef>
          </c:cat>
          <c:val>
            <c:numRef>
              <c:f>'6. Claimafhandeling'!$C$69:$I$69</c:f>
              <c:numCache>
                <c:formatCode>0</c:formatCode>
                <c:ptCount val="7"/>
                <c:pt idx="0">
                  <c:v>18.440000000000001</c:v>
                </c:pt>
                <c:pt idx="1">
                  <c:v>19.48</c:v>
                </c:pt>
                <c:pt idx="2">
                  <c:v>14.46</c:v>
                </c:pt>
                <c:pt idx="3">
                  <c:v>15.78</c:v>
                </c:pt>
                <c:pt idx="4">
                  <c:v>16.55</c:v>
                </c:pt>
                <c:pt idx="5">
                  <c:v>18.59</c:v>
                </c:pt>
                <c:pt idx="6">
                  <c:v>22.79</c:v>
                </c:pt>
              </c:numCache>
            </c:numRef>
          </c:val>
          <c:smooth val="0"/>
        </c:ser>
        <c:ser>
          <c:idx val="0"/>
          <c:order val="2"/>
          <c:tx>
            <c:strRef>
              <c:f>'6. Claimafhandeling'!$B$68</c:f>
              <c:strCache>
                <c:ptCount val="1"/>
                <c:pt idx="0">
                  <c:v>Ja, korter dan 2 jaar geleden</c:v>
                </c:pt>
              </c:strCache>
            </c:strRef>
          </c:tx>
          <c:spPr>
            <a:ln w="57150" cap="rnd">
              <a:solidFill>
                <a:srgbClr val="009FDA"/>
              </a:solidFill>
              <a:round/>
            </a:ln>
            <a:effectLst/>
          </c:spPr>
          <c:marker>
            <c:symbol val="none"/>
          </c:marker>
          <c:dLbls>
            <c:dLbl>
              <c:idx val="6"/>
              <c:layout>
                <c:manualLayout>
                  <c:x val="-1.8832391713747784E-2"/>
                  <c:y val="-1.60642502548776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 Claimafhandeling'!$C$67:$I$67</c:f>
              <c:numCache>
                <c:formatCode>General</c:formatCode>
                <c:ptCount val="7"/>
                <c:pt idx="0">
                  <c:v>2011</c:v>
                </c:pt>
                <c:pt idx="1">
                  <c:v>2012</c:v>
                </c:pt>
                <c:pt idx="2">
                  <c:v>2013</c:v>
                </c:pt>
                <c:pt idx="3">
                  <c:v>2014</c:v>
                </c:pt>
                <c:pt idx="4">
                  <c:v>2015</c:v>
                </c:pt>
                <c:pt idx="5">
                  <c:v>2016</c:v>
                </c:pt>
                <c:pt idx="6">
                  <c:v>2017</c:v>
                </c:pt>
              </c:numCache>
            </c:numRef>
          </c:cat>
          <c:val>
            <c:numRef>
              <c:f>'6. Claimafhandeling'!$C$68:$I$68</c:f>
              <c:numCache>
                <c:formatCode>0</c:formatCode>
                <c:ptCount val="7"/>
                <c:pt idx="0">
                  <c:v>10.11</c:v>
                </c:pt>
                <c:pt idx="1">
                  <c:v>11.02</c:v>
                </c:pt>
                <c:pt idx="2">
                  <c:v>8.0399999999999991</c:v>
                </c:pt>
                <c:pt idx="3">
                  <c:v>10.65</c:v>
                </c:pt>
                <c:pt idx="4">
                  <c:v>11.14</c:v>
                </c:pt>
                <c:pt idx="5">
                  <c:v>10.24</c:v>
                </c:pt>
                <c:pt idx="6">
                  <c:v>11.71</c:v>
                </c:pt>
              </c:numCache>
            </c:numRef>
          </c:val>
          <c:smooth val="0"/>
        </c:ser>
        <c:dLbls>
          <c:showLegendKey val="0"/>
          <c:showVal val="0"/>
          <c:showCatName val="0"/>
          <c:showSerName val="0"/>
          <c:showPercent val="0"/>
          <c:showBubbleSize val="0"/>
        </c:dLbls>
        <c:smooth val="0"/>
        <c:axId val="391994776"/>
        <c:axId val="391993992"/>
      </c:lineChart>
      <c:catAx>
        <c:axId val="3919947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93992"/>
        <c:crosses val="autoZero"/>
        <c:auto val="1"/>
        <c:lblAlgn val="ctr"/>
        <c:lblOffset val="100"/>
        <c:noMultiLvlLbl val="0"/>
      </c:catAx>
      <c:valAx>
        <c:axId val="391993992"/>
        <c:scaling>
          <c:orientation val="minMax"/>
        </c:scaling>
        <c:delete val="0"/>
        <c:axPos val="l"/>
        <c:majorGridlines>
          <c:spPr>
            <a:ln w="9525" cap="flat" cmpd="sng" algn="ctr">
              <a:solidFill>
                <a:schemeClr val="bg1">
                  <a:lumMod val="6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94776"/>
        <c:crosses val="autoZero"/>
        <c:crossBetween val="between"/>
      </c:valAx>
      <c:spPr>
        <a:noFill/>
        <a:ln>
          <a:noFill/>
        </a:ln>
        <a:effectLst/>
      </c:spPr>
    </c:plotArea>
    <c:legend>
      <c:legendPos val="r"/>
      <c:layout>
        <c:manualLayout>
          <c:xMode val="edge"/>
          <c:yMode val="edge"/>
          <c:x val="0.71460325933834545"/>
          <c:y val="0.14632803283347234"/>
          <c:w val="0.26844758811928171"/>
          <c:h val="0.728763356306757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5"/>
          <c:order val="0"/>
          <c:tx>
            <c:strRef>
              <c:f>'7. Veranderingen sector'!$B$11</c:f>
              <c:strCache>
                <c:ptCount val="1"/>
                <c:pt idx="0">
                  <c:v>Weet niet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'7. Veranderingen sector'!$C$11:$G$11</c:f>
              <c:numCache>
                <c:formatCode>0</c:formatCode>
                <c:ptCount val="5"/>
                <c:pt idx="0">
                  <c:v>9.44</c:v>
                </c:pt>
                <c:pt idx="1">
                  <c:v>11.64</c:v>
                </c:pt>
                <c:pt idx="2">
                  <c:v>8.0500000000000007</c:v>
                </c:pt>
                <c:pt idx="3">
                  <c:v>4.47</c:v>
                </c:pt>
                <c:pt idx="4">
                  <c:v>5.74</c:v>
                </c:pt>
              </c:numCache>
            </c:numRef>
          </c:val>
        </c:ser>
        <c:ser>
          <c:idx val="4"/>
          <c:order val="1"/>
          <c:tx>
            <c:strRef>
              <c:f>'7. Veranderingen sector'!$B$10</c:f>
              <c:strCache>
                <c:ptCount val="1"/>
                <c:pt idx="0">
                  <c:v>Helemaal mee oneens</c:v>
                </c:pt>
              </c:strCache>
            </c:strRef>
          </c:tx>
          <c:spPr>
            <a:solidFill>
              <a:srgbClr val="7D00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'7. Veranderingen sector'!$C$10:$G$10</c:f>
              <c:numCache>
                <c:formatCode>0</c:formatCode>
                <c:ptCount val="5"/>
                <c:pt idx="0">
                  <c:v>9.23</c:v>
                </c:pt>
                <c:pt idx="1">
                  <c:v>7.23</c:v>
                </c:pt>
                <c:pt idx="2">
                  <c:v>10.18</c:v>
                </c:pt>
                <c:pt idx="3">
                  <c:v>7.78</c:v>
                </c:pt>
                <c:pt idx="4">
                  <c:v>8.0399999999999991</c:v>
                </c:pt>
              </c:numCache>
            </c:numRef>
          </c:val>
        </c:ser>
        <c:ser>
          <c:idx val="3"/>
          <c:order val="2"/>
          <c:tx>
            <c:strRef>
              <c:f>'7. Veranderingen sector'!$B$9</c:f>
              <c:strCache>
                <c:ptCount val="1"/>
                <c:pt idx="0">
                  <c:v>Mee oneens</c:v>
                </c:pt>
              </c:strCache>
            </c:strRef>
          </c:tx>
          <c:spPr>
            <a:solidFill>
              <a:srgbClr val="C500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'7. Veranderingen sector'!$C$9:$G$9</c:f>
              <c:numCache>
                <c:formatCode>0</c:formatCode>
                <c:ptCount val="5"/>
                <c:pt idx="0">
                  <c:v>28.29</c:v>
                </c:pt>
                <c:pt idx="1">
                  <c:v>27.35</c:v>
                </c:pt>
                <c:pt idx="2">
                  <c:v>25.62</c:v>
                </c:pt>
                <c:pt idx="3">
                  <c:v>31.8</c:v>
                </c:pt>
                <c:pt idx="4">
                  <c:v>28.59</c:v>
                </c:pt>
              </c:numCache>
            </c:numRef>
          </c:val>
        </c:ser>
        <c:ser>
          <c:idx val="2"/>
          <c:order val="3"/>
          <c:tx>
            <c:strRef>
              <c:f>'7. Veranderingen sector'!$B$8</c:f>
              <c:strCache>
                <c:ptCount val="1"/>
                <c:pt idx="0">
                  <c:v>Neutraal</c:v>
                </c:pt>
              </c:strCache>
            </c:strRef>
          </c:tx>
          <c:spPr>
            <a:solidFill>
              <a:srgbClr val="4D4D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'7. Veranderingen sector'!$C$8:$G$8</c:f>
              <c:numCache>
                <c:formatCode>0</c:formatCode>
                <c:ptCount val="5"/>
                <c:pt idx="0">
                  <c:v>35.43</c:v>
                </c:pt>
                <c:pt idx="1">
                  <c:v>34.17</c:v>
                </c:pt>
                <c:pt idx="2">
                  <c:v>42.14</c:v>
                </c:pt>
                <c:pt idx="3">
                  <c:v>40.43</c:v>
                </c:pt>
                <c:pt idx="4">
                  <c:v>38.25</c:v>
                </c:pt>
              </c:numCache>
            </c:numRef>
          </c:val>
        </c:ser>
        <c:ser>
          <c:idx val="1"/>
          <c:order val="4"/>
          <c:tx>
            <c:strRef>
              <c:f>'7. Veranderingen sector'!$B$7</c:f>
              <c:strCache>
                <c:ptCount val="1"/>
                <c:pt idx="0">
                  <c:v>Mee eens</c:v>
                </c:pt>
              </c:strCache>
            </c:strRef>
          </c:tx>
          <c:spPr>
            <a:solidFill>
              <a:srgbClr val="58A61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'7. Veranderingen sector'!$C$7:$G$7</c:f>
              <c:numCache>
                <c:formatCode>0</c:formatCode>
                <c:ptCount val="5"/>
                <c:pt idx="0">
                  <c:v>16.03</c:v>
                </c:pt>
                <c:pt idx="1">
                  <c:v>17.850000000000001</c:v>
                </c:pt>
                <c:pt idx="2">
                  <c:v>12.95</c:v>
                </c:pt>
                <c:pt idx="3">
                  <c:v>13.92</c:v>
                </c:pt>
                <c:pt idx="4">
                  <c:v>18.05</c:v>
                </c:pt>
              </c:numCache>
            </c:numRef>
          </c:val>
        </c:ser>
        <c:ser>
          <c:idx val="0"/>
          <c:order val="5"/>
          <c:tx>
            <c:strRef>
              <c:f>'7. Veranderingen sector'!$B$6</c:f>
              <c:strCache>
                <c:ptCount val="1"/>
                <c:pt idx="0">
                  <c:v>Helemaal mee eens</c:v>
                </c:pt>
              </c:strCache>
            </c:strRef>
          </c:tx>
          <c:spPr>
            <a:solidFill>
              <a:schemeClr val="tx2">
                <a:lumMod val="50000"/>
              </a:schemeClr>
            </a:solidFill>
            <a:ln>
              <a:noFill/>
            </a:ln>
            <a:effectLst/>
          </c:spPr>
          <c:invertIfNegative val="0"/>
          <c:dLbls>
            <c:delete val="1"/>
          </c:dLbls>
          <c:cat>
            <c:numRef>
              <c:f>'7. Veranderingen sector'!$C$5:$G$5</c:f>
              <c:numCache>
                <c:formatCode>General</c:formatCode>
                <c:ptCount val="5"/>
                <c:pt idx="0">
                  <c:v>2013</c:v>
                </c:pt>
                <c:pt idx="1">
                  <c:v>2014</c:v>
                </c:pt>
                <c:pt idx="2">
                  <c:v>2015</c:v>
                </c:pt>
                <c:pt idx="3">
                  <c:v>2016</c:v>
                </c:pt>
                <c:pt idx="4">
                  <c:v>2017</c:v>
                </c:pt>
              </c:numCache>
            </c:numRef>
          </c:cat>
          <c:val>
            <c:numRef>
              <c:f>'7. Veranderingen sector'!$C$6:$G$6</c:f>
              <c:numCache>
                <c:formatCode>0</c:formatCode>
                <c:ptCount val="5"/>
                <c:pt idx="0">
                  <c:v>1.57</c:v>
                </c:pt>
                <c:pt idx="1">
                  <c:v>1.75</c:v>
                </c:pt>
                <c:pt idx="2">
                  <c:v>1.07</c:v>
                </c:pt>
                <c:pt idx="3">
                  <c:v>1.6</c:v>
                </c:pt>
                <c:pt idx="4">
                  <c:v>1.33</c:v>
                </c:pt>
              </c:numCache>
            </c:numRef>
          </c:val>
        </c:ser>
        <c:dLbls>
          <c:dLblPos val="ctr"/>
          <c:showLegendKey val="0"/>
          <c:showVal val="1"/>
          <c:showCatName val="0"/>
          <c:showSerName val="0"/>
          <c:showPercent val="0"/>
          <c:showBubbleSize val="0"/>
        </c:dLbls>
        <c:gapWidth val="50"/>
        <c:overlap val="100"/>
        <c:axId val="391992816"/>
        <c:axId val="391991640"/>
      </c:barChart>
      <c:catAx>
        <c:axId val="39199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91640"/>
        <c:crosses val="autoZero"/>
        <c:auto val="1"/>
        <c:lblAlgn val="ctr"/>
        <c:lblOffset val="100"/>
        <c:noMultiLvlLbl val="0"/>
      </c:catAx>
      <c:valAx>
        <c:axId val="391991640"/>
        <c:scaling>
          <c:orientation val="minMax"/>
        </c:scaling>
        <c:delete val="0"/>
        <c:axPos val="l"/>
        <c:majorGridlines>
          <c:spPr>
            <a:ln w="9525" cap="flat" cmpd="sng" algn="ctr">
              <a:solidFill>
                <a:schemeClr val="tx1">
                  <a:lumMod val="40000"/>
                  <a:lumOff val="6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92816"/>
        <c:crosses val="autoZero"/>
        <c:crossBetween val="between"/>
        <c:majorUnit val="0.25"/>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927740740740738"/>
          <c:y val="2.7378267973856209E-2"/>
          <c:w val="0.42561442308432762"/>
          <c:h val="0.94594050925925921"/>
        </c:manualLayout>
      </c:layout>
      <c:barChart>
        <c:barDir val="bar"/>
        <c:grouping val="clustered"/>
        <c:varyColors val="0"/>
        <c:ser>
          <c:idx val="0"/>
          <c:order val="0"/>
          <c:tx>
            <c:strRef>
              <c:f>'7. Veranderingen sector'!$C$25</c:f>
              <c:strCache>
                <c:ptCount val="1"/>
                <c:pt idx="0">
                  <c:v>2014</c:v>
                </c:pt>
              </c:strCache>
            </c:strRef>
          </c:tx>
          <c:spPr>
            <a:solidFill>
              <a:srgbClr val="58A618">
                <a:alpha val="20000"/>
              </a:srgbClr>
            </a:solidFill>
            <a:ln w="9525">
              <a:solidFill>
                <a:schemeClr val="bg1"/>
              </a:solidFill>
            </a:ln>
            <a:effectLst/>
          </c:spPr>
          <c:invertIfNegative val="0"/>
          <c:dPt>
            <c:idx val="12"/>
            <c:invertIfNegative val="0"/>
            <c:bubble3D val="0"/>
            <c:spPr>
              <a:solidFill>
                <a:srgbClr val="58A618">
                  <a:alpha val="20000"/>
                </a:srgbClr>
              </a:solidFill>
              <a:ln w="9525">
                <a:solidFill>
                  <a:schemeClr val="bg1"/>
                </a:solidFill>
              </a:ln>
              <a:effectLst/>
            </c:spPr>
          </c:dPt>
          <c:cat>
            <c:strRef>
              <c:f>'7. Veranderingen sector'!$B$26:$B$37</c:f>
              <c:strCache>
                <c:ptCount val="12"/>
                <c:pt idx="0">
                  <c:v>de verzekeraar biedt mij goed vergelijkbare producten aan</c:v>
                </c:pt>
                <c:pt idx="1">
                  <c:v>de verzekeraar wijst mij actief op de voor mij interessante producten</c:v>
                </c:pt>
                <c:pt idx="2">
                  <c:v>de website van de verzekeraar is duidelijk</c:v>
                </c:pt>
                <c:pt idx="3">
                  <c:v>de productinformatie/ polisvoorwaarden zijn makkelijk vindbaar</c:v>
                </c:pt>
                <c:pt idx="4">
                  <c:v>de verzekeraar hanteert een scherpe premie</c:v>
                </c:pt>
                <c:pt idx="5">
                  <c:v>de verzekeraar geeft mij een gevoel van zekerheid</c:v>
                </c:pt>
                <c:pt idx="6">
                  <c:v>goed inzicht in de voorwaarden en de kosten van producten</c:v>
                </c:pt>
                <c:pt idx="7">
                  <c:v>de productinformatie/ polisvoorwaarden zijn begrijpelijk</c:v>
                </c:pt>
                <c:pt idx="8">
                  <c:v>de verzekeraar is altijd bereikbaar</c:v>
                </c:pt>
                <c:pt idx="9">
                  <c:v>de verzekeraar handelt mijn klacht transparant en voortvarend af</c:v>
                </c:pt>
                <c:pt idx="10">
                  <c:v>de verzekeraar geeft mij heldere en eerlijke informatie</c:v>
                </c:pt>
                <c:pt idx="11">
                  <c:v>ingediende claims worden snel en goed afgehandeld</c:v>
                </c:pt>
              </c:strCache>
            </c:strRef>
          </c:cat>
          <c:val>
            <c:numRef>
              <c:f>'7. Veranderingen sector'!$C$26:$C$37</c:f>
              <c:numCache>
                <c:formatCode>0</c:formatCode>
                <c:ptCount val="12"/>
                <c:pt idx="0">
                  <c:v>8.5411200000000012</c:v>
                </c:pt>
                <c:pt idx="1">
                  <c:v>7.5405700000000007</c:v>
                </c:pt>
                <c:pt idx="2">
                  <c:v>7.9153399999999996</c:v>
                </c:pt>
                <c:pt idx="3">
                  <c:v>13.339519999999998</c:v>
                </c:pt>
                <c:pt idx="4">
                  <c:v>15.568060000000001</c:v>
                </c:pt>
                <c:pt idx="5">
                  <c:v>15.898540000000001</c:v>
                </c:pt>
                <c:pt idx="6">
                  <c:v>22.767520000000001</c:v>
                </c:pt>
                <c:pt idx="7">
                  <c:v>25.583289999999998</c:v>
                </c:pt>
                <c:pt idx="8">
                  <c:v>20.395689999999998</c:v>
                </c:pt>
                <c:pt idx="9">
                  <c:v>21.902709999999999</c:v>
                </c:pt>
                <c:pt idx="11">
                  <c:v>33.594610000000003</c:v>
                </c:pt>
              </c:numCache>
            </c:numRef>
          </c:val>
        </c:ser>
        <c:ser>
          <c:idx val="1"/>
          <c:order val="1"/>
          <c:tx>
            <c:strRef>
              <c:f>'7. Veranderingen sector'!$D$25</c:f>
              <c:strCache>
                <c:ptCount val="1"/>
                <c:pt idx="0">
                  <c:v>2015</c:v>
                </c:pt>
              </c:strCache>
            </c:strRef>
          </c:tx>
          <c:spPr>
            <a:solidFill>
              <a:srgbClr val="58A618">
                <a:alpha val="40000"/>
              </a:srgbClr>
            </a:solidFill>
            <a:ln w="9525">
              <a:solidFill>
                <a:schemeClr val="bg1"/>
              </a:solidFill>
            </a:ln>
            <a:effectLst/>
          </c:spPr>
          <c:invertIfNegative val="0"/>
          <c:dPt>
            <c:idx val="12"/>
            <c:invertIfNegative val="0"/>
            <c:bubble3D val="0"/>
            <c:spPr>
              <a:solidFill>
                <a:srgbClr val="58A618">
                  <a:alpha val="40000"/>
                </a:srgbClr>
              </a:solidFill>
              <a:ln w="9525">
                <a:solidFill>
                  <a:schemeClr val="bg1"/>
                </a:solidFill>
              </a:ln>
              <a:effectLst/>
            </c:spPr>
          </c:dPt>
          <c:cat>
            <c:strRef>
              <c:f>'7. Veranderingen sector'!$B$26:$B$37</c:f>
              <c:strCache>
                <c:ptCount val="12"/>
                <c:pt idx="0">
                  <c:v>de verzekeraar biedt mij goed vergelijkbare producten aan</c:v>
                </c:pt>
                <c:pt idx="1">
                  <c:v>de verzekeraar wijst mij actief op de voor mij interessante producten</c:v>
                </c:pt>
                <c:pt idx="2">
                  <c:v>de website van de verzekeraar is duidelijk</c:v>
                </c:pt>
                <c:pt idx="3">
                  <c:v>de productinformatie/ polisvoorwaarden zijn makkelijk vindbaar</c:v>
                </c:pt>
                <c:pt idx="4">
                  <c:v>de verzekeraar hanteert een scherpe premie</c:v>
                </c:pt>
                <c:pt idx="5">
                  <c:v>de verzekeraar geeft mij een gevoel van zekerheid</c:v>
                </c:pt>
                <c:pt idx="6">
                  <c:v>goed inzicht in de voorwaarden en de kosten van producten</c:v>
                </c:pt>
                <c:pt idx="7">
                  <c:v>de productinformatie/ polisvoorwaarden zijn begrijpelijk</c:v>
                </c:pt>
                <c:pt idx="8">
                  <c:v>de verzekeraar is altijd bereikbaar</c:v>
                </c:pt>
                <c:pt idx="9">
                  <c:v>de verzekeraar handelt mijn klacht transparant en voortvarend af</c:v>
                </c:pt>
                <c:pt idx="10">
                  <c:v>de verzekeraar geeft mij heldere en eerlijke informatie</c:v>
                </c:pt>
                <c:pt idx="11">
                  <c:v>ingediende claims worden snel en goed afgehandeld</c:v>
                </c:pt>
              </c:strCache>
            </c:strRef>
          </c:cat>
          <c:val>
            <c:numRef>
              <c:f>'7. Veranderingen sector'!$D$26:$D$37</c:f>
              <c:numCache>
                <c:formatCode>0</c:formatCode>
                <c:ptCount val="12"/>
                <c:pt idx="0">
                  <c:v>7.2025000000000006</c:v>
                </c:pt>
                <c:pt idx="1">
                  <c:v>6.3726500000000001</c:v>
                </c:pt>
                <c:pt idx="2">
                  <c:v>9.5456799999999991</c:v>
                </c:pt>
                <c:pt idx="3">
                  <c:v>11.04476</c:v>
                </c:pt>
                <c:pt idx="4">
                  <c:v>14.860780000000002</c:v>
                </c:pt>
                <c:pt idx="5">
                  <c:v>14.61753</c:v>
                </c:pt>
                <c:pt idx="6">
                  <c:v>22.535119999999999</c:v>
                </c:pt>
                <c:pt idx="7">
                  <c:v>20.325689999999998</c:v>
                </c:pt>
                <c:pt idx="8">
                  <c:v>21.558540000000001</c:v>
                </c:pt>
                <c:pt idx="9">
                  <c:v>21.14977</c:v>
                </c:pt>
                <c:pt idx="11">
                  <c:v>33.549669999999999</c:v>
                </c:pt>
              </c:numCache>
            </c:numRef>
          </c:val>
        </c:ser>
        <c:ser>
          <c:idx val="2"/>
          <c:order val="2"/>
          <c:tx>
            <c:strRef>
              <c:f>'7. Veranderingen sector'!$E$25</c:f>
              <c:strCache>
                <c:ptCount val="1"/>
                <c:pt idx="0">
                  <c:v>2016</c:v>
                </c:pt>
              </c:strCache>
            </c:strRef>
          </c:tx>
          <c:spPr>
            <a:solidFill>
              <a:srgbClr val="58A618">
                <a:alpha val="60000"/>
              </a:srgbClr>
            </a:solidFill>
            <a:ln w="9525">
              <a:solidFill>
                <a:schemeClr val="bg1"/>
              </a:solidFill>
            </a:ln>
            <a:effectLst/>
          </c:spPr>
          <c:invertIfNegative val="0"/>
          <c:dPt>
            <c:idx val="6"/>
            <c:invertIfNegative val="0"/>
            <c:bubble3D val="0"/>
            <c:spPr>
              <a:solidFill>
                <a:srgbClr val="58A618">
                  <a:alpha val="60000"/>
                </a:srgbClr>
              </a:solidFill>
              <a:ln w="9525">
                <a:solidFill>
                  <a:schemeClr val="bg1"/>
                </a:solidFill>
              </a:ln>
              <a:effectLst/>
            </c:spPr>
          </c:dPt>
          <c:dPt>
            <c:idx val="8"/>
            <c:invertIfNegative val="0"/>
            <c:bubble3D val="0"/>
            <c:spPr>
              <a:solidFill>
                <a:srgbClr val="58A618">
                  <a:alpha val="60000"/>
                </a:srgbClr>
              </a:solidFill>
              <a:ln w="9525">
                <a:solidFill>
                  <a:schemeClr val="bg1"/>
                </a:solidFill>
              </a:ln>
              <a:effectLst/>
            </c:spPr>
          </c:dPt>
          <c:dPt>
            <c:idx val="9"/>
            <c:invertIfNegative val="0"/>
            <c:bubble3D val="0"/>
            <c:spPr>
              <a:solidFill>
                <a:srgbClr val="58A618">
                  <a:alpha val="60000"/>
                </a:srgbClr>
              </a:solidFill>
              <a:ln w="9525">
                <a:solidFill>
                  <a:schemeClr val="bg1"/>
                </a:solidFill>
              </a:ln>
              <a:effectLst/>
            </c:spPr>
          </c:dPt>
          <c:dPt>
            <c:idx val="11"/>
            <c:invertIfNegative val="0"/>
            <c:bubble3D val="0"/>
            <c:spPr>
              <a:solidFill>
                <a:srgbClr val="58A618">
                  <a:alpha val="60000"/>
                </a:srgbClr>
              </a:solidFill>
              <a:ln w="9525">
                <a:solidFill>
                  <a:schemeClr val="bg1"/>
                </a:solidFill>
              </a:ln>
              <a:effectLst/>
            </c:spPr>
          </c:dPt>
          <c:dPt>
            <c:idx val="12"/>
            <c:invertIfNegative val="0"/>
            <c:bubble3D val="0"/>
            <c:spPr>
              <a:solidFill>
                <a:srgbClr val="58A618">
                  <a:alpha val="60000"/>
                </a:srgbClr>
              </a:solidFill>
              <a:ln w="9525">
                <a:solidFill>
                  <a:schemeClr val="bg1"/>
                </a:solidFill>
              </a:ln>
              <a:effectLst/>
            </c:spPr>
          </c:dPt>
          <c:cat>
            <c:strRef>
              <c:f>'7. Veranderingen sector'!$B$26:$B$37</c:f>
              <c:strCache>
                <c:ptCount val="12"/>
                <c:pt idx="0">
                  <c:v>de verzekeraar biedt mij goed vergelijkbare producten aan</c:v>
                </c:pt>
                <c:pt idx="1">
                  <c:v>de verzekeraar wijst mij actief op de voor mij interessante producten</c:v>
                </c:pt>
                <c:pt idx="2">
                  <c:v>de website van de verzekeraar is duidelijk</c:v>
                </c:pt>
                <c:pt idx="3">
                  <c:v>de productinformatie/ polisvoorwaarden zijn makkelijk vindbaar</c:v>
                </c:pt>
                <c:pt idx="4">
                  <c:v>de verzekeraar hanteert een scherpe premie</c:v>
                </c:pt>
                <c:pt idx="5">
                  <c:v>de verzekeraar geeft mij een gevoel van zekerheid</c:v>
                </c:pt>
                <c:pt idx="6">
                  <c:v>goed inzicht in de voorwaarden en de kosten van producten</c:v>
                </c:pt>
                <c:pt idx="7">
                  <c:v>de productinformatie/ polisvoorwaarden zijn begrijpelijk</c:v>
                </c:pt>
                <c:pt idx="8">
                  <c:v>de verzekeraar is altijd bereikbaar</c:v>
                </c:pt>
                <c:pt idx="9">
                  <c:v>de verzekeraar handelt mijn klacht transparant en voortvarend af</c:v>
                </c:pt>
                <c:pt idx="10">
                  <c:v>de verzekeraar geeft mij heldere en eerlijke informatie</c:v>
                </c:pt>
                <c:pt idx="11">
                  <c:v>ingediende claims worden snel en goed afgehandeld</c:v>
                </c:pt>
              </c:strCache>
            </c:strRef>
          </c:cat>
          <c:val>
            <c:numRef>
              <c:f>'7. Veranderingen sector'!$E$26:$E$37</c:f>
              <c:numCache>
                <c:formatCode>0</c:formatCode>
                <c:ptCount val="12"/>
                <c:pt idx="0">
                  <c:v>7.1902699999999999</c:v>
                </c:pt>
                <c:pt idx="1">
                  <c:v>7.2856099999999993</c:v>
                </c:pt>
                <c:pt idx="2">
                  <c:v>8.6094399999999993</c:v>
                </c:pt>
                <c:pt idx="3">
                  <c:v>10.724870000000001</c:v>
                </c:pt>
                <c:pt idx="4">
                  <c:v>15.637229999999999</c:v>
                </c:pt>
                <c:pt idx="5">
                  <c:v>17.36833</c:v>
                </c:pt>
                <c:pt idx="6">
                  <c:v>22.49999</c:v>
                </c:pt>
                <c:pt idx="7">
                  <c:v>21.13673</c:v>
                </c:pt>
                <c:pt idx="8">
                  <c:v>23.37238</c:v>
                </c:pt>
                <c:pt idx="9">
                  <c:v>23.79393</c:v>
                </c:pt>
                <c:pt idx="11">
                  <c:v>37.837140000000005</c:v>
                </c:pt>
              </c:numCache>
            </c:numRef>
          </c:val>
        </c:ser>
        <c:ser>
          <c:idx val="3"/>
          <c:order val="3"/>
          <c:tx>
            <c:strRef>
              <c:f>'7. Veranderingen sector'!$F$25</c:f>
              <c:strCache>
                <c:ptCount val="1"/>
                <c:pt idx="0">
                  <c:v>2017</c:v>
                </c:pt>
              </c:strCache>
            </c:strRef>
          </c:tx>
          <c:spPr>
            <a:solidFill>
              <a:srgbClr val="58A618"/>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'7. Veranderingen sector'!$F$26:$F$37</c:f>
              <c:numCache>
                <c:formatCode>0</c:formatCode>
                <c:ptCount val="12"/>
                <c:pt idx="0">
                  <c:v>6.36</c:v>
                </c:pt>
                <c:pt idx="1">
                  <c:v>8.08</c:v>
                </c:pt>
                <c:pt idx="2">
                  <c:v>9.0500000000000007</c:v>
                </c:pt>
                <c:pt idx="3">
                  <c:v>13.27</c:v>
                </c:pt>
                <c:pt idx="4">
                  <c:v>15.55</c:v>
                </c:pt>
                <c:pt idx="5">
                  <c:v>17.79</c:v>
                </c:pt>
                <c:pt idx="6">
                  <c:v>21.72</c:v>
                </c:pt>
                <c:pt idx="7">
                  <c:v>21.99</c:v>
                </c:pt>
                <c:pt idx="8">
                  <c:v>24.44</c:v>
                </c:pt>
                <c:pt idx="9">
                  <c:v>31.42</c:v>
                </c:pt>
                <c:pt idx="10">
                  <c:v>35.020000000000003</c:v>
                </c:pt>
                <c:pt idx="11">
                  <c:v>45.91</c:v>
                </c:pt>
              </c:numCache>
            </c:numRef>
          </c:val>
        </c:ser>
        <c:dLbls>
          <c:showLegendKey val="0"/>
          <c:showVal val="0"/>
          <c:showCatName val="0"/>
          <c:showSerName val="0"/>
          <c:showPercent val="0"/>
          <c:showBubbleSize val="0"/>
        </c:dLbls>
        <c:gapWidth val="25"/>
        <c:overlap val="40"/>
        <c:axId val="393276992"/>
        <c:axId val="391994384"/>
      </c:barChart>
      <c:valAx>
        <c:axId val="391994384"/>
        <c:scaling>
          <c:orientation val="minMax"/>
          <c:max val="50"/>
        </c:scaling>
        <c:delete val="0"/>
        <c:axPos val="b"/>
        <c:majorGridlines>
          <c:spPr>
            <a:ln w="3175" cap="flat" cmpd="sng" algn="ctr">
              <a:solidFill>
                <a:schemeClr val="tx1">
                  <a:lumMod val="40000"/>
                  <a:lumOff val="60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3276992"/>
        <c:crosses val="autoZero"/>
        <c:crossBetween val="between"/>
        <c:majorUnit val="25"/>
      </c:valAx>
      <c:catAx>
        <c:axId val="393276992"/>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1994384"/>
        <c:crosses val="autoZero"/>
        <c:auto val="1"/>
        <c:lblAlgn val="ctr"/>
        <c:lblOffset val="100"/>
        <c:noMultiLvlLbl val="0"/>
      </c:catAx>
      <c:spPr>
        <a:noFill/>
        <a:ln>
          <a:noFill/>
        </a:ln>
        <a:effectLst/>
      </c:spPr>
    </c:plotArea>
    <c:legend>
      <c:legendPos val="r"/>
      <c:legendEntry>
        <c:idx val="1"/>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Entry>
      <c:legendEntry>
        <c:idx val="2"/>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Entry>
      <c:legendEntry>
        <c:idx val="3"/>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Entry>
      <c:layout>
        <c:manualLayout>
          <c:xMode val="edge"/>
          <c:yMode val="edge"/>
          <c:x val="0.8904569589668061"/>
          <c:y val="0.17343932927573011"/>
          <c:w val="7.2790026644410949E-2"/>
          <c:h val="0.17411792516184491"/>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sz="900">
          <a:solidFill>
            <a:schemeClr val="tx1"/>
          </a:solidFill>
          <a:latin typeface="Arial" panose="020B0604020202020204" pitchFamily="34" charset="0"/>
          <a:cs typeface="Arial" panose="020B0604020202020204" pitchFamily="34" charset="0"/>
        </a:defRPr>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91994750656165E-2"/>
          <c:y val="2.3264071157771946E-2"/>
          <c:w val="0.62339899460347037"/>
          <c:h val="0.89812481773111696"/>
        </c:manualLayout>
      </c:layout>
      <c:lineChart>
        <c:grouping val="standard"/>
        <c:varyColors val="0"/>
        <c:ser>
          <c:idx val="0"/>
          <c:order val="0"/>
          <c:tx>
            <c:strRef>
              <c:f>'7. Veranderingen sector'!$B$59</c:f>
              <c:strCache>
                <c:ptCount val="1"/>
                <c:pt idx="0">
                  <c:v>brieven waren begrijpelijker</c:v>
                </c:pt>
              </c:strCache>
            </c:strRef>
          </c:tx>
          <c:spPr>
            <a:ln w="57150" cap="flat">
              <a:solidFill>
                <a:srgbClr val="00257A"/>
              </a:solidFill>
              <a:round/>
            </a:ln>
            <a:effectLst/>
          </c:spPr>
          <c:marker>
            <c:symbol val="none"/>
          </c:marker>
          <c:cat>
            <c:numRef>
              <c:f>'7. Veranderingen sector'!$C$58:$F$58</c:f>
              <c:numCache>
                <c:formatCode>General</c:formatCode>
                <c:ptCount val="4"/>
                <c:pt idx="0">
                  <c:v>2014</c:v>
                </c:pt>
                <c:pt idx="1">
                  <c:v>2015</c:v>
                </c:pt>
                <c:pt idx="2">
                  <c:v>2016</c:v>
                </c:pt>
                <c:pt idx="3">
                  <c:v>2017</c:v>
                </c:pt>
              </c:numCache>
            </c:numRef>
          </c:cat>
          <c:val>
            <c:numRef>
              <c:f>'7. Veranderingen sector'!$C$59:$F$59</c:f>
              <c:numCache>
                <c:formatCode>0</c:formatCode>
                <c:ptCount val="4"/>
                <c:pt idx="0">
                  <c:v>37.022920671483483</c:v>
                </c:pt>
                <c:pt idx="1">
                  <c:v>35.365913739167532</c:v>
                </c:pt>
                <c:pt idx="2">
                  <c:v>32.327761038545653</c:v>
                </c:pt>
                <c:pt idx="3">
                  <c:v>40.119999999999997</c:v>
                </c:pt>
              </c:numCache>
            </c:numRef>
          </c:val>
          <c:smooth val="0"/>
        </c:ser>
        <c:ser>
          <c:idx val="1"/>
          <c:order val="1"/>
          <c:tx>
            <c:strRef>
              <c:f>'7. Veranderingen sector'!$B$60</c:f>
              <c:strCache>
                <c:ptCount val="1"/>
                <c:pt idx="0">
                  <c:v>makkelijker informatie vinden op website</c:v>
                </c:pt>
              </c:strCache>
            </c:strRef>
          </c:tx>
          <c:spPr>
            <a:ln w="57150" cap="flat">
              <a:solidFill>
                <a:srgbClr val="58A618"/>
              </a:solidFill>
              <a:round/>
            </a:ln>
            <a:effectLst/>
          </c:spPr>
          <c:marker>
            <c:symbol val="none"/>
          </c:marker>
          <c:cat>
            <c:numRef>
              <c:f>'7. Veranderingen sector'!$C$58:$F$58</c:f>
              <c:numCache>
                <c:formatCode>General</c:formatCode>
                <c:ptCount val="4"/>
                <c:pt idx="0">
                  <c:v>2014</c:v>
                </c:pt>
                <c:pt idx="1">
                  <c:v>2015</c:v>
                </c:pt>
                <c:pt idx="2">
                  <c:v>2016</c:v>
                </c:pt>
                <c:pt idx="3">
                  <c:v>2017</c:v>
                </c:pt>
              </c:numCache>
            </c:numRef>
          </c:cat>
          <c:val>
            <c:numRef>
              <c:f>'7. Veranderingen sector'!$C$60:$F$60</c:f>
              <c:numCache>
                <c:formatCode>0</c:formatCode>
                <c:ptCount val="4"/>
                <c:pt idx="0">
                  <c:v>29.487438321163939</c:v>
                </c:pt>
                <c:pt idx="1">
                  <c:v>35.845710927538995</c:v>
                </c:pt>
                <c:pt idx="2">
                  <c:v>42.288198906438289</c:v>
                </c:pt>
                <c:pt idx="3">
                  <c:v>39.799999999999997</c:v>
                </c:pt>
              </c:numCache>
            </c:numRef>
          </c:val>
          <c:smooth val="0"/>
        </c:ser>
        <c:ser>
          <c:idx val="2"/>
          <c:order val="2"/>
          <c:tx>
            <c:strRef>
              <c:f>'7. Veranderingen sector'!$B$61</c:f>
              <c:strCache>
                <c:ptCount val="1"/>
                <c:pt idx="0">
                  <c:v>vriendelijker te woord gestaan</c:v>
                </c:pt>
              </c:strCache>
            </c:strRef>
          </c:tx>
          <c:spPr>
            <a:ln w="57150" cap="flat">
              <a:solidFill>
                <a:srgbClr val="009FDA"/>
              </a:solidFill>
              <a:round/>
            </a:ln>
            <a:effectLst/>
          </c:spPr>
          <c:marker>
            <c:symbol val="none"/>
          </c:marker>
          <c:cat>
            <c:numRef>
              <c:f>'7. Veranderingen sector'!$C$58:$F$58</c:f>
              <c:numCache>
                <c:formatCode>General</c:formatCode>
                <c:ptCount val="4"/>
                <c:pt idx="0">
                  <c:v>2014</c:v>
                </c:pt>
                <c:pt idx="1">
                  <c:v>2015</c:v>
                </c:pt>
                <c:pt idx="2">
                  <c:v>2016</c:v>
                </c:pt>
                <c:pt idx="3">
                  <c:v>2017</c:v>
                </c:pt>
              </c:numCache>
            </c:numRef>
          </c:cat>
          <c:val>
            <c:numRef>
              <c:f>'7. Veranderingen sector'!$C$61:$F$61</c:f>
              <c:numCache>
                <c:formatCode>0</c:formatCode>
                <c:ptCount val="4"/>
                <c:pt idx="0">
                  <c:v>38.702021673791123</c:v>
                </c:pt>
                <c:pt idx="1">
                  <c:v>36.041242129639969</c:v>
                </c:pt>
                <c:pt idx="2">
                  <c:v>35.022001283607231</c:v>
                </c:pt>
                <c:pt idx="3">
                  <c:v>37.51</c:v>
                </c:pt>
              </c:numCache>
            </c:numRef>
          </c:val>
          <c:smooth val="0"/>
        </c:ser>
        <c:ser>
          <c:idx val="11"/>
          <c:order val="3"/>
          <c:tx>
            <c:strRef>
              <c:f>'7. Veranderingen sector'!$B$62</c:f>
              <c:strCache>
                <c:ptCount val="1"/>
                <c:pt idx="0">
                  <c:v>makkelijker overstappen</c:v>
                </c:pt>
              </c:strCache>
            </c:strRef>
          </c:tx>
          <c:spPr>
            <a:ln w="28575" cap="rnd">
              <a:noFill/>
              <a:round/>
            </a:ln>
            <a:effectLst/>
          </c:spPr>
          <c:marker>
            <c:symbol val="circle"/>
            <c:size val="5"/>
            <c:spPr>
              <a:noFill/>
              <a:ln w="9525">
                <a:noFill/>
              </a:ln>
              <a:effectLst/>
            </c:spPr>
          </c:marker>
          <c:cat>
            <c:numRef>
              <c:f>'7. Veranderingen sector'!$C$58:$F$58</c:f>
              <c:numCache>
                <c:formatCode>General</c:formatCode>
                <c:ptCount val="4"/>
                <c:pt idx="0">
                  <c:v>2014</c:v>
                </c:pt>
                <c:pt idx="1">
                  <c:v>2015</c:v>
                </c:pt>
                <c:pt idx="2">
                  <c:v>2016</c:v>
                </c:pt>
                <c:pt idx="3">
                  <c:v>2017</c:v>
                </c:pt>
              </c:numCache>
            </c:numRef>
          </c:cat>
          <c:val>
            <c:numRef>
              <c:f>'7. Veranderingen sector'!$C$62:$F$62</c:f>
              <c:numCache>
                <c:formatCode>0</c:formatCode>
                <c:ptCount val="4"/>
                <c:pt idx="0">
                  <c:v>33.237444379222772</c:v>
                </c:pt>
                <c:pt idx="1">
                  <c:v>33.435623230621175</c:v>
                </c:pt>
                <c:pt idx="2">
                  <c:v>36.500521278379928</c:v>
                </c:pt>
                <c:pt idx="3">
                  <c:v>33.94</c:v>
                </c:pt>
              </c:numCache>
            </c:numRef>
          </c:val>
          <c:smooth val="0"/>
        </c:ser>
        <c:ser>
          <c:idx val="3"/>
          <c:order val="4"/>
          <c:tx>
            <c:strRef>
              <c:f>'7. Veranderingen sector'!$B$63</c:f>
              <c:strCache>
                <c:ptCount val="1"/>
                <c:pt idx="0">
                  <c:v>persoonlijker behandeld</c:v>
                </c:pt>
              </c:strCache>
            </c:strRef>
          </c:tx>
          <c:spPr>
            <a:ln w="57150" cap="rnd">
              <a:solidFill>
                <a:srgbClr val="C50084"/>
              </a:solidFill>
              <a:round/>
            </a:ln>
            <a:effectLst/>
          </c:spPr>
          <c:marker>
            <c:symbol val="none"/>
          </c:marker>
          <c:val>
            <c:numRef>
              <c:f>'7. Veranderingen sector'!$C$63:$F$63</c:f>
              <c:numCache>
                <c:formatCode>0</c:formatCode>
                <c:ptCount val="4"/>
                <c:pt idx="0">
                  <c:v>30.403233511079623</c:v>
                </c:pt>
                <c:pt idx="1">
                  <c:v>29.70105388493085</c:v>
                </c:pt>
                <c:pt idx="2">
                  <c:v>27.60940726058514</c:v>
                </c:pt>
                <c:pt idx="3">
                  <c:v>29.83</c:v>
                </c:pt>
              </c:numCache>
            </c:numRef>
          </c:val>
          <c:smooth val="0"/>
        </c:ser>
        <c:ser>
          <c:idx val="4"/>
          <c:order val="5"/>
          <c:tx>
            <c:strRef>
              <c:f>'7. Veranderingen sector'!$B$64</c:f>
              <c:strCache>
                <c:ptCount val="1"/>
                <c:pt idx="0">
                  <c:v>polisvoorwaarden zijn duidelijker</c:v>
                </c:pt>
              </c:strCache>
            </c:strRef>
          </c:tx>
          <c:spPr>
            <a:ln w="57150" cap="rnd">
              <a:solidFill>
                <a:srgbClr val="C00000"/>
              </a:solidFill>
              <a:round/>
            </a:ln>
            <a:effectLst/>
          </c:spPr>
          <c:marker>
            <c:symbol val="none"/>
          </c:marker>
          <c:val>
            <c:numRef>
              <c:f>'7. Veranderingen sector'!$C$64:$F$64</c:f>
              <c:numCache>
                <c:formatCode>0</c:formatCode>
                <c:ptCount val="4"/>
                <c:pt idx="0">
                  <c:v>28.896250476667319</c:v>
                </c:pt>
                <c:pt idx="1">
                  <c:v>27.730074553676655</c:v>
                </c:pt>
                <c:pt idx="2">
                  <c:v>25.206078745949149</c:v>
                </c:pt>
                <c:pt idx="3">
                  <c:v>28.32</c:v>
                </c:pt>
              </c:numCache>
            </c:numRef>
          </c:val>
          <c:smooth val="0"/>
        </c:ser>
        <c:ser>
          <c:idx val="5"/>
          <c:order val="6"/>
          <c:tx>
            <c:strRef>
              <c:f>'7. Veranderingen sector'!$B$65</c:f>
              <c:strCache>
                <c:ptCount val="1"/>
                <c:pt idx="0">
                  <c:v>betere informatie van de verzekeraar</c:v>
                </c:pt>
              </c:strCache>
            </c:strRef>
          </c:tx>
          <c:spPr>
            <a:ln w="57150" cap="rnd">
              <a:solidFill>
                <a:schemeClr val="accent3"/>
              </a:solidFill>
              <a:round/>
            </a:ln>
            <a:effectLst/>
          </c:spPr>
          <c:marker>
            <c:symbol val="none"/>
          </c:marker>
          <c:val>
            <c:numRef>
              <c:f>'7. Veranderingen sector'!$C$65:$F$65</c:f>
              <c:numCache>
                <c:formatCode>General</c:formatCode>
                <c:ptCount val="4"/>
                <c:pt idx="3" formatCode="0">
                  <c:v>28.28</c:v>
                </c:pt>
              </c:numCache>
            </c:numRef>
          </c:val>
          <c:smooth val="0"/>
        </c:ser>
        <c:ser>
          <c:idx val="6"/>
          <c:order val="7"/>
          <c:tx>
            <c:strRef>
              <c:f>'7. Veranderingen sector'!$B$66</c:f>
              <c:strCache>
                <c:ptCount val="1"/>
                <c:pt idx="0">
                  <c:v>vraag werd sneller beantwoord</c:v>
                </c:pt>
              </c:strCache>
            </c:strRef>
          </c:tx>
          <c:spPr>
            <a:ln w="57150" cap="rnd">
              <a:solidFill>
                <a:srgbClr val="7D0063"/>
              </a:solidFill>
              <a:round/>
            </a:ln>
            <a:effectLst/>
          </c:spPr>
          <c:marker>
            <c:symbol val="none"/>
          </c:marker>
          <c:val>
            <c:numRef>
              <c:f>'7. Veranderingen sector'!$C$66:$F$66</c:f>
              <c:numCache>
                <c:formatCode>0</c:formatCode>
                <c:ptCount val="4"/>
                <c:pt idx="0">
                  <c:v>29.501636971462013</c:v>
                </c:pt>
                <c:pt idx="1">
                  <c:v>29.313443533598083</c:v>
                </c:pt>
                <c:pt idx="2">
                  <c:v>29.92235720226109</c:v>
                </c:pt>
                <c:pt idx="3">
                  <c:v>27.6</c:v>
                </c:pt>
              </c:numCache>
            </c:numRef>
          </c:val>
          <c:smooth val="0"/>
        </c:ser>
        <c:ser>
          <c:idx val="7"/>
          <c:order val="8"/>
          <c:tx>
            <c:strRef>
              <c:f>'7. Veranderingen sector'!$B$67</c:f>
              <c:strCache>
                <c:ptCount val="1"/>
                <c:pt idx="0">
                  <c:v>schade werd sneller afgehandeld</c:v>
                </c:pt>
              </c:strCache>
            </c:strRef>
          </c:tx>
          <c:spPr>
            <a:ln w="57150" cap="rnd">
              <a:solidFill>
                <a:srgbClr val="FFC000"/>
              </a:solidFill>
              <a:round/>
            </a:ln>
            <a:effectLst/>
          </c:spPr>
          <c:marker>
            <c:symbol val="none"/>
          </c:marker>
          <c:val>
            <c:numRef>
              <c:f>'7. Veranderingen sector'!$C$67:$F$67</c:f>
              <c:numCache>
                <c:formatCode>0</c:formatCode>
                <c:ptCount val="4"/>
                <c:pt idx="0">
                  <c:v>22.466823310872897</c:v>
                </c:pt>
                <c:pt idx="1">
                  <c:v>25.221657166003368</c:v>
                </c:pt>
                <c:pt idx="2">
                  <c:v>25.042982646723331</c:v>
                </c:pt>
                <c:pt idx="3">
                  <c:v>21.06</c:v>
                </c:pt>
              </c:numCache>
            </c:numRef>
          </c:val>
          <c:smooth val="0"/>
        </c:ser>
        <c:ser>
          <c:idx val="8"/>
          <c:order val="9"/>
          <c:tx>
            <c:strRef>
              <c:f>'7. Veranderingen sector'!$B$68</c:f>
              <c:strCache>
                <c:ptCount val="1"/>
                <c:pt idx="0">
                  <c:v>telefoon werd sneller opgenomen</c:v>
                </c:pt>
              </c:strCache>
            </c:strRef>
          </c:tx>
          <c:spPr>
            <a:ln w="57150" cap="rnd">
              <a:solidFill>
                <a:srgbClr val="008080"/>
              </a:solidFill>
              <a:round/>
            </a:ln>
            <a:effectLst/>
          </c:spPr>
          <c:marker>
            <c:symbol val="none"/>
          </c:marker>
          <c:val>
            <c:numRef>
              <c:f>'7. Veranderingen sector'!$C$68:$F$68</c:f>
              <c:numCache>
                <c:formatCode>0</c:formatCode>
                <c:ptCount val="4"/>
                <c:pt idx="0">
                  <c:v>21.634066472812041</c:v>
                </c:pt>
                <c:pt idx="1">
                  <c:v>21.669948775077518</c:v>
                </c:pt>
                <c:pt idx="2">
                  <c:v>20.789670392737886</c:v>
                </c:pt>
                <c:pt idx="3">
                  <c:v>20.59</c:v>
                </c:pt>
              </c:numCache>
            </c:numRef>
          </c:val>
          <c:smooth val="0"/>
        </c:ser>
        <c:ser>
          <c:idx val="9"/>
          <c:order val="10"/>
          <c:tx>
            <c:strRef>
              <c:f>'7. Veranderingen sector'!$B$69</c:f>
              <c:strCache>
                <c:ptCount val="1"/>
                <c:pt idx="0">
                  <c:v>klacht werd sneller afgehandeld</c:v>
                </c:pt>
              </c:strCache>
            </c:strRef>
          </c:tx>
          <c:spPr>
            <a:ln w="57150" cap="rnd">
              <a:solidFill>
                <a:schemeClr val="accent1">
                  <a:lumMod val="75000"/>
                </a:schemeClr>
              </a:solidFill>
              <a:round/>
            </a:ln>
            <a:effectLst/>
          </c:spPr>
          <c:marker>
            <c:symbol val="none"/>
          </c:marker>
          <c:val>
            <c:numRef>
              <c:f>'7. Veranderingen sector'!$C$69:$F$69</c:f>
              <c:numCache>
                <c:formatCode>0</c:formatCode>
                <c:ptCount val="4"/>
                <c:pt idx="0">
                  <c:v>18.847588789429071</c:v>
                </c:pt>
                <c:pt idx="1">
                  <c:v>21.263725909663656</c:v>
                </c:pt>
                <c:pt idx="2">
                  <c:v>20.40311448098597</c:v>
                </c:pt>
                <c:pt idx="3">
                  <c:v>20.52</c:v>
                </c:pt>
              </c:numCache>
            </c:numRef>
          </c:val>
          <c:smooth val="0"/>
        </c:ser>
        <c:dLbls>
          <c:showLegendKey val="0"/>
          <c:showVal val="0"/>
          <c:showCatName val="0"/>
          <c:showSerName val="0"/>
          <c:showPercent val="0"/>
          <c:showBubbleSize val="0"/>
        </c:dLbls>
        <c:smooth val="0"/>
        <c:axId val="393276208"/>
        <c:axId val="393274640"/>
      </c:lineChart>
      <c:catAx>
        <c:axId val="393276208"/>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3274640"/>
        <c:crosses val="autoZero"/>
        <c:auto val="1"/>
        <c:lblAlgn val="ctr"/>
        <c:lblOffset val="100"/>
        <c:noMultiLvlLbl val="0"/>
      </c:catAx>
      <c:valAx>
        <c:axId val="393274640"/>
        <c:scaling>
          <c:orientation val="minMax"/>
          <c:max val="45"/>
          <c:min val="15"/>
        </c:scaling>
        <c:delete val="0"/>
        <c:axPos val="l"/>
        <c:majorGridlines>
          <c:spPr>
            <a:ln w="9525" cap="flat" cmpd="sng" algn="ctr">
              <a:solidFill>
                <a:schemeClr val="tx1">
                  <a:lumMod val="40000"/>
                  <a:lumOff val="6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93276208"/>
        <c:crosses val="autoZero"/>
        <c:crossBetween val="between"/>
        <c:majorUnit val="5"/>
      </c:valAx>
      <c:spPr>
        <a:noFill/>
        <a:ln w="25400">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Entry>
      <c:legendEntry>
        <c:idx val="1"/>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Entry>
      <c:legendEntry>
        <c:idx val="2"/>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Entry>
      <c:legendEntry>
        <c:idx val="3"/>
        <c:delete val="1"/>
      </c:legendEntry>
      <c:layout>
        <c:manualLayout>
          <c:xMode val="edge"/>
          <c:yMode val="edge"/>
          <c:x val="0.63041943588835103"/>
          <c:y val="0.1462327849751047"/>
          <c:w val="0.33746666666666669"/>
          <c:h val="0.67309173843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sz="900">
          <a:solidFill>
            <a:schemeClr val="tx1"/>
          </a:solidFill>
          <a:latin typeface="Arial" panose="020B0604020202020204" pitchFamily="34" charset="0"/>
          <a:cs typeface="Arial" panose="020B0604020202020204" pitchFamily="34" charset="0"/>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rgbClr val="58A618"/>
                </a:solidFill>
                <a:latin typeface="Arial" panose="020B0604020202020204" pitchFamily="34" charset="0"/>
                <a:ea typeface="+mn-ea"/>
                <a:cs typeface="Arial" panose="020B0604020202020204" pitchFamily="34" charset="0"/>
              </a:defRPr>
            </a:pPr>
            <a:r>
              <a:rPr lang="nl-NL" sz="1000" b="1">
                <a:solidFill>
                  <a:srgbClr val="58A618"/>
                </a:solidFill>
              </a:rPr>
              <a:t>verbeterd door:</a:t>
            </a:r>
          </a:p>
        </c:rich>
      </c:tx>
      <c:layout>
        <c:manualLayout>
          <c:xMode val="edge"/>
          <c:yMode val="edge"/>
          <c:x val="1.98088425838892E-5"/>
          <c:y val="0"/>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rgbClr val="58A618"/>
              </a:solidFill>
              <a:latin typeface="Arial" panose="020B0604020202020204" pitchFamily="34" charset="0"/>
              <a:ea typeface="+mn-ea"/>
              <a:cs typeface="Arial" panose="020B0604020202020204" pitchFamily="34" charset="0"/>
            </a:defRPr>
          </a:pPr>
          <a:endParaRPr lang="nl-NL"/>
        </a:p>
      </c:txPr>
    </c:title>
    <c:autoTitleDeleted val="0"/>
    <c:plotArea>
      <c:layout>
        <c:manualLayout>
          <c:layoutTarget val="inner"/>
          <c:xMode val="edge"/>
          <c:yMode val="edge"/>
          <c:x val="6.6677707080486079E-2"/>
          <c:y val="0.14292956237613158"/>
          <c:w val="0.29940675923604015"/>
          <c:h val="0.77543778456264401"/>
        </c:manualLayout>
      </c:layout>
      <c:pieChart>
        <c:varyColors val="1"/>
        <c:ser>
          <c:idx val="0"/>
          <c:order val="0"/>
          <c:tx>
            <c:strRef>
              <c:f>Blad1!$I$67</c:f>
              <c:strCache>
                <c:ptCount val="1"/>
                <c:pt idx="0">
                  <c:v>Percent</c:v>
                </c:pt>
              </c:strCache>
            </c:strRef>
          </c:tx>
          <c:spPr>
            <a:ln>
              <a:noFill/>
            </a:ln>
          </c:spPr>
          <c:dPt>
            <c:idx val="0"/>
            <c:bubble3D val="0"/>
            <c:spPr>
              <a:solidFill>
                <a:schemeClr val="bg2">
                  <a:lumMod val="50000"/>
                </a:schemeClr>
              </a:solidFill>
              <a:ln w="19050">
                <a:noFill/>
              </a:ln>
              <a:effectLst/>
            </c:spPr>
          </c:dPt>
          <c:dPt>
            <c:idx val="1"/>
            <c:bubble3D val="0"/>
            <c:spPr>
              <a:solidFill>
                <a:schemeClr val="bg2">
                  <a:lumMod val="75000"/>
                </a:schemeClr>
              </a:solidFill>
              <a:ln w="19050">
                <a:noFill/>
              </a:ln>
              <a:effectLst/>
            </c:spPr>
          </c:dPt>
          <c:dPt>
            <c:idx val="2"/>
            <c:bubble3D val="0"/>
            <c:spPr>
              <a:solidFill>
                <a:schemeClr val="bg2">
                  <a:lumMod val="60000"/>
                  <a:lumOff val="40000"/>
                </a:schemeClr>
              </a:solidFill>
              <a:ln w="19050">
                <a:noFill/>
              </a:ln>
              <a:effectLst/>
            </c:spPr>
          </c:dPt>
          <c:dPt>
            <c:idx val="3"/>
            <c:bubble3D val="0"/>
            <c:spPr>
              <a:solidFill>
                <a:schemeClr val="bg2">
                  <a:lumMod val="40000"/>
                  <a:lumOff val="60000"/>
                </a:schemeClr>
              </a:solidFill>
              <a:ln w="19050">
                <a:noFill/>
              </a:ln>
              <a:effectLst/>
            </c:spPr>
          </c:dPt>
          <c:dPt>
            <c:idx val="4"/>
            <c:bubble3D val="0"/>
            <c:spPr>
              <a:solidFill>
                <a:schemeClr val="bg2">
                  <a:lumMod val="20000"/>
                  <a:lumOff val="80000"/>
                </a:schemeClr>
              </a:solidFill>
              <a:ln w="19050">
                <a:noFill/>
              </a:ln>
              <a:effectLst/>
            </c:spPr>
          </c:dPt>
          <c:dPt>
            <c:idx val="5"/>
            <c:bubble3D val="0"/>
            <c:spPr>
              <a:solidFill>
                <a:schemeClr val="accent6">
                  <a:lumMod val="50000"/>
                </a:schemeClr>
              </a:solidFill>
              <a:ln w="19050">
                <a:noFill/>
              </a:ln>
              <a:effectLst/>
            </c:spPr>
          </c:dPt>
          <c:dPt>
            <c:idx val="6"/>
            <c:bubble3D val="0"/>
            <c:spPr>
              <a:solidFill>
                <a:schemeClr val="accent2">
                  <a:lumMod val="60000"/>
                  <a:lumOff val="40000"/>
                </a:schemeClr>
              </a:solidFill>
              <a:ln w="19050">
                <a:noFill/>
              </a:ln>
              <a:effectLst/>
            </c:spPr>
          </c:dPt>
          <c:dPt>
            <c:idx val="7"/>
            <c:bubble3D val="0"/>
            <c:spPr>
              <a:solidFill>
                <a:schemeClr val="accent2">
                  <a:lumMod val="40000"/>
                  <a:lumOff val="60000"/>
                </a:schemeClr>
              </a:solidFill>
              <a:ln w="19050">
                <a:noFill/>
              </a:ln>
              <a:effectLst/>
            </c:spPr>
          </c:dPt>
          <c:dPt>
            <c:idx val="8"/>
            <c:bubble3D val="0"/>
            <c:spPr>
              <a:solidFill>
                <a:srgbClr val="FFCCCC"/>
              </a:solidFill>
              <a:ln w="19050">
                <a:noFill/>
              </a:ln>
              <a:effectLst/>
            </c:spPr>
          </c:dPt>
          <c:dLbls>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Blad1!$G$68:$G$76</c:f>
              <c:strCache>
                <c:ptCount val="9"/>
                <c:pt idx="0">
                  <c:v>Goede afhandeling van een claim</c:v>
                </c:pt>
                <c:pt idx="1">
                  <c:v>De verzekeraar geeft mij meer het gevoel van zekerheid</c:v>
                </c:pt>
                <c:pt idx="2">
                  <c:v>Duidelijke informatie van de verzekeraar ontvangen</c:v>
                </c:pt>
                <c:pt idx="3">
                  <c:v>Deskundig advies van verzekeraar</c:v>
                </c:pt>
                <c:pt idx="4">
                  <c:v>Premie is niet verhoogd/gedaald</c:v>
                </c:pt>
                <c:pt idx="5">
                  <c:v>Betere bereikbaarheid van de verzekeraar</c:v>
                </c:pt>
                <c:pt idx="6">
                  <c:v>Product aangeschaft dat beter aansluit op mijn behoefte</c:v>
                </c:pt>
                <c:pt idx="7">
                  <c:v>Positieve berichtgeving over verzekeraars in de media</c:v>
                </c:pt>
                <c:pt idx="8">
                  <c:v>Ervaringen van familie/vrienden/kennissen</c:v>
                </c:pt>
              </c:strCache>
            </c:strRef>
          </c:cat>
          <c:val>
            <c:numRef>
              <c:f>Blad1!$I$68:$I$76</c:f>
              <c:numCache>
                <c:formatCode>0</c:formatCode>
                <c:ptCount val="9"/>
                <c:pt idx="0">
                  <c:v>38.39</c:v>
                </c:pt>
                <c:pt idx="1">
                  <c:v>14.94</c:v>
                </c:pt>
                <c:pt idx="2">
                  <c:v>11.9</c:v>
                </c:pt>
                <c:pt idx="3">
                  <c:v>7.95</c:v>
                </c:pt>
                <c:pt idx="4">
                  <c:v>5.76</c:v>
                </c:pt>
                <c:pt idx="5">
                  <c:v>4.16</c:v>
                </c:pt>
                <c:pt idx="6">
                  <c:v>2.8</c:v>
                </c:pt>
                <c:pt idx="7">
                  <c:v>2.52</c:v>
                </c:pt>
                <c:pt idx="8">
                  <c:v>2.2799999999999998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egendEntry>
        <c:idx val="1"/>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egendEntry>
        <c:idx val="2"/>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egendEntry>
        <c:idx val="3"/>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egendEntry>
        <c:idx val="4"/>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egendEntry>
        <c:idx val="5"/>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egendEntry>
        <c:idx val="6"/>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egendEntry>
        <c:idx val="7"/>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egendEntry>
        <c:idx val="8"/>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ayout>
        <c:manualLayout>
          <c:xMode val="edge"/>
          <c:yMode val="edge"/>
          <c:x val="0.35694865900383144"/>
          <c:y val="0"/>
          <c:w val="0.60574102602065183"/>
          <c:h val="0.96778402699662547"/>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sz="900">
          <a:solidFill>
            <a:schemeClr val="tx1"/>
          </a:solidFill>
          <a:latin typeface="Arial" panose="020B0604020202020204" pitchFamily="34" charset="0"/>
          <a:cs typeface="Arial" panose="020B0604020202020204" pitchFamily="34" charset="0"/>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accent3"/>
                </a:solidFill>
                <a:latin typeface="Arial" panose="020B0604020202020204" pitchFamily="34" charset="0"/>
                <a:ea typeface="+mn-ea"/>
                <a:cs typeface="Arial" panose="020B0604020202020204" pitchFamily="34" charset="0"/>
              </a:defRPr>
            </a:pPr>
            <a:r>
              <a:rPr lang="nl-NL" sz="1000" b="1">
                <a:solidFill>
                  <a:srgbClr val="E17000"/>
                </a:solidFill>
              </a:rPr>
              <a:t>verslechterd door:</a:t>
            </a:r>
          </a:p>
        </c:rich>
      </c:tx>
      <c:layout>
        <c:manualLayout>
          <c:xMode val="edge"/>
          <c:yMode val="edge"/>
          <c:x val="0.10110498848992829"/>
          <c:y val="5.6377718282761332E-3"/>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nl-NL"/>
        </a:p>
      </c:txPr>
    </c:title>
    <c:autoTitleDeleted val="0"/>
    <c:plotArea>
      <c:layout>
        <c:manualLayout>
          <c:layoutTarget val="inner"/>
          <c:xMode val="edge"/>
          <c:yMode val="edge"/>
          <c:x val="9.9833938453793888E-2"/>
          <c:y val="0.13203350878493586"/>
          <c:w val="0.26401814389156014"/>
          <c:h val="0.8679664912150642"/>
        </c:manualLayout>
      </c:layout>
      <c:pieChart>
        <c:varyColors val="1"/>
        <c:ser>
          <c:idx val="0"/>
          <c:order val="0"/>
          <c:tx>
            <c:strRef>
              <c:f>Blad1!$I$79</c:f>
              <c:strCache>
                <c:ptCount val="1"/>
                <c:pt idx="0">
                  <c:v>Percent</c:v>
                </c:pt>
              </c:strCache>
            </c:strRef>
          </c:tx>
          <c:spPr>
            <a:ln>
              <a:noFill/>
            </a:ln>
          </c:spPr>
          <c:dPt>
            <c:idx val="0"/>
            <c:bubble3D val="0"/>
            <c:spPr>
              <a:solidFill>
                <a:schemeClr val="accent3">
                  <a:lumMod val="50000"/>
                </a:schemeClr>
              </a:solidFill>
              <a:ln w="19050">
                <a:noFill/>
              </a:ln>
              <a:effectLst/>
            </c:spPr>
          </c:dPt>
          <c:dPt>
            <c:idx val="1"/>
            <c:bubble3D val="0"/>
            <c:spPr>
              <a:solidFill>
                <a:schemeClr val="accent3">
                  <a:lumMod val="75000"/>
                </a:schemeClr>
              </a:solidFill>
              <a:ln w="19050">
                <a:noFill/>
              </a:ln>
              <a:effectLst/>
            </c:spPr>
          </c:dPt>
          <c:dPt>
            <c:idx val="2"/>
            <c:bubble3D val="0"/>
            <c:spPr>
              <a:solidFill>
                <a:schemeClr val="accent3">
                  <a:lumMod val="60000"/>
                  <a:lumOff val="40000"/>
                </a:schemeClr>
              </a:solidFill>
              <a:ln w="19050">
                <a:noFill/>
              </a:ln>
              <a:effectLst/>
            </c:spPr>
          </c:dPt>
          <c:dPt>
            <c:idx val="3"/>
            <c:bubble3D val="0"/>
            <c:spPr>
              <a:solidFill>
                <a:schemeClr val="accent3">
                  <a:lumMod val="40000"/>
                  <a:lumOff val="60000"/>
                </a:schemeClr>
              </a:solidFill>
              <a:ln w="19050">
                <a:noFill/>
              </a:ln>
              <a:effectLst/>
            </c:spPr>
          </c:dPt>
          <c:dPt>
            <c:idx val="4"/>
            <c:bubble3D val="0"/>
            <c:spPr>
              <a:solidFill>
                <a:srgbClr val="FFC000"/>
              </a:solidFill>
              <a:ln w="19050">
                <a:noFill/>
              </a:ln>
              <a:effectLst/>
            </c:spPr>
          </c:dPt>
          <c:dPt>
            <c:idx val="5"/>
            <c:bubble3D val="0"/>
            <c:spPr>
              <a:solidFill>
                <a:srgbClr val="FFFF66"/>
              </a:solidFill>
              <a:ln w="19050">
                <a:noFill/>
              </a:ln>
              <a:effectLst/>
            </c:spPr>
          </c:dPt>
          <c:dPt>
            <c:idx val="6"/>
            <c:bubble3D val="0"/>
            <c:spPr>
              <a:solidFill>
                <a:schemeClr val="tx1">
                  <a:lumMod val="20000"/>
                  <a:lumOff val="80000"/>
                </a:schemeClr>
              </a:solidFill>
              <a:ln w="19050">
                <a:noFill/>
              </a:ln>
              <a:effectLst/>
            </c:spPr>
          </c:dPt>
          <c:dPt>
            <c:idx val="7"/>
            <c:bubble3D val="0"/>
            <c:spPr>
              <a:solidFill>
                <a:srgbClr val="EAEAEA"/>
              </a:solidFill>
              <a:ln w="19050">
                <a:noFill/>
              </a:ln>
              <a:effectLst/>
            </c:spPr>
          </c:dPt>
          <c:dLbls>
            <c:dLbl>
              <c:idx val="5"/>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Blad1!$G$80:$G$87</c:f>
              <c:strCache>
                <c:ptCount val="8"/>
                <c:pt idx="0">
                  <c:v>Premie verhogingen</c:v>
                </c:pt>
                <c:pt idx="1">
                  <c:v>Negatieve berichtgeving over verzekeraars in de media</c:v>
                </c:pt>
                <c:pt idx="2">
                  <c:v>Afgewezen claim</c:v>
                </c:pt>
                <c:pt idx="3">
                  <c:v>Onduidelijke informatie van de verzekeraar ontvangen</c:v>
                </c:pt>
                <c:pt idx="4">
                  <c:v>Ervaringen van familie/vrienden/kennissen</c:v>
                </c:pt>
                <c:pt idx="5">
                  <c:v>Geen juist advies gekregen van de verzekeraar</c:v>
                </c:pt>
                <c:pt idx="6">
                  <c:v>Verslechterde bereikbaarheid van de verzekeraar</c:v>
                </c:pt>
                <c:pt idx="7">
                  <c:v>Product aangeschaft dat minder goed aansluit op mijn behoefte</c:v>
                </c:pt>
              </c:strCache>
            </c:strRef>
          </c:cat>
          <c:val>
            <c:numRef>
              <c:f>Blad1!$I$80:$I$87</c:f>
              <c:numCache>
                <c:formatCode>0</c:formatCode>
                <c:ptCount val="8"/>
                <c:pt idx="0">
                  <c:v>31.28</c:v>
                </c:pt>
                <c:pt idx="1">
                  <c:v>21.2</c:v>
                </c:pt>
                <c:pt idx="2">
                  <c:v>11.61</c:v>
                </c:pt>
                <c:pt idx="3">
                  <c:v>7.88</c:v>
                </c:pt>
                <c:pt idx="4">
                  <c:v>5.87</c:v>
                </c:pt>
                <c:pt idx="5">
                  <c:v>2.72</c:v>
                </c:pt>
                <c:pt idx="6">
                  <c:v>0.63</c:v>
                </c:pt>
                <c:pt idx="7">
                  <c:v>0.59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egendEntry>
        <c:idx val="1"/>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egendEntry>
        <c:idx val="2"/>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egendEntry>
        <c:idx val="3"/>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egendEntry>
        <c:idx val="4"/>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egendEntry>
        <c:idx val="5"/>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egendEntry>
        <c:idx val="6"/>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egendEntry>
        <c:idx val="7"/>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Entry>
      <c:layout>
        <c:manualLayout>
          <c:xMode val="edge"/>
          <c:yMode val="edge"/>
          <c:x val="0.38072559902604591"/>
          <c:y val="8.741076672365107E-2"/>
          <c:w val="0.55132662893710893"/>
          <c:h val="0.8792003064817062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rgbClr val="4D4D4D"/>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sz="900">
          <a:solidFill>
            <a:schemeClr val="tx1"/>
          </a:solidFill>
          <a:latin typeface="Arial" panose="020B0604020202020204" pitchFamily="34" charset="0"/>
          <a:cs typeface="Arial" panose="020B0604020202020204" pitchFamily="34" charset="0"/>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527777777777791E-2"/>
          <c:y val="3.2231313131313132E-2"/>
          <c:w val="0.87791788194444442"/>
          <c:h val="0.85885656565656565"/>
        </c:manualLayout>
      </c:layout>
      <c:lineChart>
        <c:grouping val="standard"/>
        <c:varyColors val="0"/>
        <c:ser>
          <c:idx val="4"/>
          <c:order val="4"/>
          <c:tx>
            <c:strRef>
              <c:f>Blad1!$B$8:$C$8</c:f>
              <c:strCache>
                <c:ptCount val="2"/>
                <c:pt idx="0">
                  <c:v>saldo positief-negatief</c:v>
                </c:pt>
              </c:strCache>
            </c:strRef>
          </c:tx>
          <c:spPr>
            <a:ln w="50800" cap="rnd">
              <a:solidFill>
                <a:srgbClr val="E17000"/>
              </a:solidFill>
              <a:round/>
            </a:ln>
            <a:effectLst/>
          </c:spPr>
          <c:marker>
            <c:symbol val="circle"/>
            <c:size val="10"/>
            <c:spPr>
              <a:solidFill>
                <a:schemeClr val="bg1"/>
              </a:solidFill>
              <a:ln w="9525">
                <a:solidFill>
                  <a:srgbClr val="E17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Blad1!$D$3:$Q$3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Blad1!$D$8:$Q$8</c:f>
              <c:numCache>
                <c:formatCode>0</c:formatCode>
                <c:ptCount val="14"/>
                <c:pt idx="0">
                  <c:v>61.080000000000005</c:v>
                </c:pt>
                <c:pt idx="1">
                  <c:v>55.889999999999993</c:v>
                </c:pt>
                <c:pt idx="2">
                  <c:v>41.59</c:v>
                </c:pt>
                <c:pt idx="3">
                  <c:v>42.95</c:v>
                </c:pt>
                <c:pt idx="4">
                  <c:v>50</c:v>
                </c:pt>
                <c:pt idx="5">
                  <c:v>22.310000000000002</c:v>
                </c:pt>
                <c:pt idx="6">
                  <c:v>20.58</c:v>
                </c:pt>
                <c:pt idx="7">
                  <c:v>20.930000000000003</c:v>
                </c:pt>
                <c:pt idx="8">
                  <c:v>19.89</c:v>
                </c:pt>
                <c:pt idx="9">
                  <c:v>20.679999999999996</c:v>
                </c:pt>
                <c:pt idx="10">
                  <c:v>26.39</c:v>
                </c:pt>
                <c:pt idx="11">
                  <c:v>28.549999999999997</c:v>
                </c:pt>
                <c:pt idx="12">
                  <c:v>29.18</c:v>
                </c:pt>
                <c:pt idx="13">
                  <c:v>34.4</c:v>
                </c:pt>
              </c:numCache>
            </c:numRef>
          </c:val>
          <c:smooth val="0"/>
        </c:ser>
        <c:dLbls>
          <c:showLegendKey val="0"/>
          <c:showVal val="0"/>
          <c:showCatName val="0"/>
          <c:showSerName val="0"/>
          <c:showPercent val="0"/>
          <c:showBubbleSize val="0"/>
        </c:dLbls>
        <c:marker val="1"/>
        <c:smooth val="0"/>
        <c:axId val="319403880"/>
        <c:axId val="319403096"/>
        <c:extLst>
          <c:ext xmlns:c15="http://schemas.microsoft.com/office/drawing/2012/chart" uri="{02D57815-91ED-43cb-92C2-25804820EDAC}">
            <c15:filteredLineSeries>
              <c15:ser>
                <c:idx val="0"/>
                <c:order val="0"/>
                <c:tx>
                  <c:strRef>
                    <c:extLst>
                      <c:ext uri="{02D57815-91ED-43cb-92C2-25804820EDAC}">
                        <c15:formulaRef>
                          <c15:sqref>Blad1!$B$4:$C$4</c15:sqref>
                        </c15:formulaRef>
                      </c:ext>
                    </c:extLst>
                    <c:strCache>
                      <c:ptCount val="2"/>
                      <c:pt idx="0">
                        <c:v>positief</c:v>
                      </c:pt>
                    </c:strCache>
                  </c:strRef>
                </c:tx>
                <c:spPr>
                  <a:ln w="28575" cap="rnd">
                    <a:solidFill>
                      <a:schemeClr val="accent1"/>
                    </a:solidFill>
                    <a:round/>
                  </a:ln>
                  <a:effectLst/>
                </c:spPr>
                <c:marker>
                  <c:symbol val="none"/>
                </c:marker>
                <c:cat>
                  <c:numRef>
                    <c:extLst>
                      <c:ext uri="{02D57815-91ED-43cb-92C2-25804820EDAC}">
                        <c15:formulaRef>
                          <c15:sqref>Blad1!$D$3:$Q$3</c15:sqref>
                        </c15:formulaRef>
                      </c:ext>
                    </c:extLst>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extLst>
                      <c:ext uri="{02D57815-91ED-43cb-92C2-25804820EDAC}">
                        <c15:formulaRef>
                          <c15:sqref>Blad1!$D$4:$Q$4</c15:sqref>
                        </c15:formulaRef>
                      </c:ext>
                    </c:extLst>
                    <c:numCache>
                      <c:formatCode>0</c:formatCode>
                      <c:ptCount val="14"/>
                      <c:pt idx="0">
                        <c:v>80.540000000000006</c:v>
                      </c:pt>
                      <c:pt idx="1">
                        <c:v>73.599999999999994</c:v>
                      </c:pt>
                      <c:pt idx="2">
                        <c:v>63.43</c:v>
                      </c:pt>
                      <c:pt idx="3">
                        <c:v>63.89</c:v>
                      </c:pt>
                      <c:pt idx="4">
                        <c:v>68.56</c:v>
                      </c:pt>
                      <c:pt idx="5">
                        <c:v>53.14</c:v>
                      </c:pt>
                      <c:pt idx="6">
                        <c:v>51.19</c:v>
                      </c:pt>
                      <c:pt idx="7">
                        <c:v>52.31</c:v>
                      </c:pt>
                      <c:pt idx="8">
                        <c:v>50.6</c:v>
                      </c:pt>
                      <c:pt idx="9">
                        <c:v>50.91</c:v>
                      </c:pt>
                      <c:pt idx="10">
                        <c:v>54.31</c:v>
                      </c:pt>
                      <c:pt idx="11">
                        <c:v>55.51</c:v>
                      </c:pt>
                      <c:pt idx="12">
                        <c:v>55.35</c:v>
                      </c:pt>
                      <c:pt idx="13">
                        <c:v>54.33</c:v>
                      </c:pt>
                    </c:numCache>
                  </c:numRef>
                </c:val>
                <c:smooth val="0"/>
              </c15:ser>
            </c15:filteredLineSeries>
            <c15:filteredLineSeries>
              <c15:ser>
                <c:idx val="1"/>
                <c:order val="1"/>
                <c:tx>
                  <c:strRef>
                    <c:extLst xmlns:c15="http://schemas.microsoft.com/office/drawing/2012/chart">
                      <c:ext xmlns:c15="http://schemas.microsoft.com/office/drawing/2012/chart" uri="{02D57815-91ED-43cb-92C2-25804820EDAC}">
                        <c15:formulaRef>
                          <c15:sqref>Blad1!$B$5:$C$5</c15:sqref>
                        </c15:formulaRef>
                      </c:ext>
                    </c:extLst>
                    <c:strCache>
                      <c:ptCount val="2"/>
                      <c:pt idx="0">
                        <c:v>weet niet</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Blad1!$D$3:$Q$3</c15:sqref>
                        </c15:formulaRef>
                      </c:ext>
                    </c:extLst>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extLst xmlns:c15="http://schemas.microsoft.com/office/drawing/2012/chart">
                      <c:ext xmlns:c15="http://schemas.microsoft.com/office/drawing/2012/chart" uri="{02D57815-91ED-43cb-92C2-25804820EDAC}">
                        <c15:formulaRef>
                          <c15:sqref>Blad1!$D$5:$Q$5</c15:sqref>
                        </c15:formulaRef>
                      </c:ext>
                    </c:extLst>
                    <c:numCache>
                      <c:formatCode>0</c:formatCode>
                      <c:ptCount val="14"/>
                      <c:pt idx="1">
                        <c:v>8.69</c:v>
                      </c:pt>
                      <c:pt idx="2">
                        <c:v>14.73</c:v>
                      </c:pt>
                      <c:pt idx="3">
                        <c:v>15.17</c:v>
                      </c:pt>
                      <c:pt idx="4">
                        <c:v>12.88</c:v>
                      </c:pt>
                      <c:pt idx="5">
                        <c:v>16.03</c:v>
                      </c:pt>
                      <c:pt idx="6">
                        <c:v>18.2</c:v>
                      </c:pt>
                      <c:pt idx="7">
                        <c:v>16.309999999999999</c:v>
                      </c:pt>
                      <c:pt idx="8">
                        <c:v>18.690000000000001</c:v>
                      </c:pt>
                      <c:pt idx="9">
                        <c:v>18.86</c:v>
                      </c:pt>
                      <c:pt idx="10">
                        <c:v>17.77</c:v>
                      </c:pt>
                      <c:pt idx="11">
                        <c:v>17.54</c:v>
                      </c:pt>
                      <c:pt idx="12">
                        <c:v>18.48</c:v>
                      </c:pt>
                      <c:pt idx="13">
                        <c:v>25.74</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Blad1!$B$6:$C$6</c15:sqref>
                        </c15:formulaRef>
                      </c:ext>
                    </c:extLst>
                    <c:strCache>
                      <c:ptCount val="2"/>
                      <c:pt idx="0">
                        <c:v>negatief</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Blad1!$D$3:$Q$3</c15:sqref>
                        </c15:formulaRef>
                      </c:ext>
                    </c:extLst>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extLst xmlns:c15="http://schemas.microsoft.com/office/drawing/2012/chart">
                      <c:ext xmlns:c15="http://schemas.microsoft.com/office/drawing/2012/chart" uri="{02D57815-91ED-43cb-92C2-25804820EDAC}">
                        <c15:formulaRef>
                          <c15:sqref>Blad1!$D$6:$Q$6</c15:sqref>
                        </c15:formulaRef>
                      </c:ext>
                    </c:extLst>
                    <c:numCache>
                      <c:formatCode>0</c:formatCode>
                      <c:ptCount val="14"/>
                      <c:pt idx="0">
                        <c:v>19.46</c:v>
                      </c:pt>
                      <c:pt idx="1">
                        <c:v>17.71</c:v>
                      </c:pt>
                      <c:pt idx="2">
                        <c:v>21.84</c:v>
                      </c:pt>
                      <c:pt idx="3">
                        <c:v>20.94</c:v>
                      </c:pt>
                      <c:pt idx="4">
                        <c:v>18.559999999999999</c:v>
                      </c:pt>
                      <c:pt idx="5">
                        <c:v>30.83</c:v>
                      </c:pt>
                      <c:pt idx="6">
                        <c:v>30.61</c:v>
                      </c:pt>
                      <c:pt idx="7">
                        <c:v>31.38</c:v>
                      </c:pt>
                      <c:pt idx="8">
                        <c:v>30.71</c:v>
                      </c:pt>
                      <c:pt idx="9">
                        <c:v>30.23</c:v>
                      </c:pt>
                      <c:pt idx="10">
                        <c:v>27.92</c:v>
                      </c:pt>
                      <c:pt idx="11">
                        <c:v>26.96</c:v>
                      </c:pt>
                      <c:pt idx="12">
                        <c:v>26.17</c:v>
                      </c:pt>
                      <c:pt idx="13">
                        <c:v>19.93</c:v>
                      </c:pt>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Blad1!$B$7:$C$7</c15:sqref>
                        </c15:formulaRef>
                      </c:ext>
                    </c:extLst>
                    <c:strCache>
                      <c:ptCount val="2"/>
                      <c:pt idx="0">
                        <c:v>negatief</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Blad1!$D$3:$Q$3</c15:sqref>
                        </c15:formulaRef>
                      </c:ext>
                    </c:extLst>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extLst xmlns:c15="http://schemas.microsoft.com/office/drawing/2012/chart">
                      <c:ext xmlns:c15="http://schemas.microsoft.com/office/drawing/2012/chart" uri="{02D57815-91ED-43cb-92C2-25804820EDAC}">
                        <c15:formulaRef>
                          <c15:sqref>Blad1!$D$7:$Q$7</c15:sqref>
                        </c15:formulaRef>
                      </c:ext>
                    </c:extLst>
                    <c:numCache>
                      <c:formatCode>General</c:formatCode>
                      <c:ptCount val="14"/>
                    </c:numCache>
                  </c:numRef>
                </c:val>
                <c:smooth val="0"/>
              </c15:ser>
            </c15:filteredLineSeries>
          </c:ext>
        </c:extLst>
      </c:lineChart>
      <c:catAx>
        <c:axId val="319403880"/>
        <c:scaling>
          <c:orientation val="minMax"/>
        </c:scaling>
        <c:delete val="0"/>
        <c:axPos val="b"/>
        <c:numFmt formatCode="General" sourceLinked="1"/>
        <c:majorTickMark val="none"/>
        <c:minorTickMark val="none"/>
        <c:tickLblPos val="low"/>
        <c:spPr>
          <a:noFill/>
          <a:ln w="317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19403096"/>
        <c:crossesAt val="50"/>
        <c:auto val="1"/>
        <c:lblAlgn val="ctr"/>
        <c:lblOffset val="100"/>
        <c:noMultiLvlLbl val="0"/>
      </c:catAx>
      <c:valAx>
        <c:axId val="319403096"/>
        <c:scaling>
          <c:orientation val="minMax"/>
          <c:max val="100"/>
        </c:scaling>
        <c:delete val="0"/>
        <c:axPos val="l"/>
        <c:majorGridlines>
          <c:spPr>
            <a:ln w="9525" cap="flat" cmpd="sng" algn="ctr">
              <a:solidFill>
                <a:schemeClr val="bg1">
                  <a:lumMod val="6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19403880"/>
        <c:crosses val="autoZero"/>
        <c:crossBetween val="between"/>
        <c:majorUnit val="25"/>
      </c:valAx>
      <c:spPr>
        <a:noFill/>
        <a:ln>
          <a:noFill/>
        </a:ln>
        <a:effectLst/>
      </c:spPr>
    </c:plotArea>
    <c:plotVisOnly val="1"/>
    <c:dispBlanksAs val="gap"/>
    <c:showDLblsOverMax val="0"/>
  </c:chart>
  <c:spPr>
    <a:noFill/>
    <a:ln w="9525" cap="flat" cmpd="sng" algn="ctr">
      <a:noFill/>
      <a:round/>
    </a:ln>
    <a:effectLst/>
  </c:spPr>
  <c:txPr>
    <a:bodyPr/>
    <a:lstStyle/>
    <a:p>
      <a:pPr>
        <a:defRPr sz="900">
          <a:solidFill>
            <a:schemeClr val="tx1"/>
          </a:solidFill>
          <a:latin typeface="Arial" panose="020B0604020202020204" pitchFamily="34" charset="0"/>
          <a:cs typeface="Arial" panose="020B0604020202020204" pitchFamily="34" charset="0"/>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1684072191398E-2"/>
          <c:y val="5.107156942243455E-2"/>
          <c:w val="0.89941552082109144"/>
          <c:h val="0.87524577115628277"/>
        </c:manualLayout>
      </c:layout>
      <c:barChart>
        <c:barDir val="bar"/>
        <c:grouping val="clustered"/>
        <c:varyColors val="0"/>
        <c:ser>
          <c:idx val="0"/>
          <c:order val="0"/>
          <c:spPr>
            <a:solidFill>
              <a:schemeClr val="tx1"/>
            </a:solidFill>
            <a:ln>
              <a:noFill/>
            </a:ln>
            <a:effectLst/>
          </c:spPr>
          <c:invertIfNegative val="0"/>
          <c:dLbls>
            <c:dLbl>
              <c:idx val="0"/>
              <c:layout/>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13</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14</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16</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a:t>17</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a:t>17</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a:t>18</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a:t>18</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tx>
                <c:rich>
                  <a:bodyPr/>
                  <a:lstStyle/>
                  <a:p>
                    <a:r>
                      <a:rPr lang="en-US"/>
                      <a:t>36</a:t>
                    </a:r>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Blad1!$G$101:$G$113</c:f>
              <c:strCache>
                <c:ptCount val="13"/>
                <c:pt idx="0">
                  <c:v>medewerkers zijn behulpzaam</c:v>
                </c:pt>
                <c:pt idx="1">
                  <c:v>goede telefonische bereikbaarheid</c:v>
                </c:pt>
                <c:pt idx="2">
                  <c:v>goede informatievoorziening bij aanschaf product of bij claim</c:v>
                </c:pt>
                <c:pt idx="3">
                  <c:v>medewerkers zijn deskundig</c:v>
                </c:pt>
                <c:pt idx="4">
                  <c:v>snelle afhandeling van klachten</c:v>
                </c:pt>
                <c:pt idx="5">
                  <c:v>duidelijkheid over eigen risico of eigen bijdrage</c:v>
                </c:pt>
                <c:pt idx="6">
                  <c:v>goed inzicht in de voorwaarden en kosten van producten</c:v>
                </c:pt>
                <c:pt idx="7">
                  <c:v>mijn belangen staan op de eerste plaats</c:v>
                </c:pt>
                <c:pt idx="8">
                  <c:v>goede prijs/kwaliteit verhouding</c:v>
                </c:pt>
                <c:pt idx="9">
                  <c:v>begrijpelijk taalgebruik in de polis, brieven en op de website</c:v>
                </c:pt>
                <c:pt idx="10">
                  <c:v>nakomen van gemaakte afspraken</c:v>
                </c:pt>
                <c:pt idx="11">
                  <c:v>snelle afhandeling van claims</c:v>
                </c:pt>
                <c:pt idx="12">
                  <c:v>duidelijkheid over wat wel of niet gedekt is op de polis</c:v>
                </c:pt>
              </c:strCache>
            </c:strRef>
          </c:cat>
          <c:val>
            <c:numRef>
              <c:f>Blad1!$H$101:$H$113</c:f>
              <c:numCache>
                <c:formatCode>0</c:formatCode>
                <c:ptCount val="13"/>
                <c:pt idx="0">
                  <c:v>-8.36</c:v>
                </c:pt>
                <c:pt idx="1">
                  <c:v>-10</c:v>
                </c:pt>
                <c:pt idx="2">
                  <c:v>-10.08</c:v>
                </c:pt>
                <c:pt idx="3">
                  <c:v>-13.02</c:v>
                </c:pt>
                <c:pt idx="4">
                  <c:v>-14.12</c:v>
                </c:pt>
                <c:pt idx="5">
                  <c:v>-15.74</c:v>
                </c:pt>
                <c:pt idx="6">
                  <c:v>-16.5</c:v>
                </c:pt>
                <c:pt idx="7">
                  <c:v>-16.989999999999998</c:v>
                </c:pt>
                <c:pt idx="8">
                  <c:v>-18.059999999999999</c:v>
                </c:pt>
                <c:pt idx="9">
                  <c:v>-18.309999999999999</c:v>
                </c:pt>
                <c:pt idx="10">
                  <c:v>-27.57</c:v>
                </c:pt>
                <c:pt idx="11">
                  <c:v>-27.86</c:v>
                </c:pt>
                <c:pt idx="12">
                  <c:v>-35.82</c:v>
                </c:pt>
              </c:numCache>
            </c:numRef>
          </c:val>
        </c:ser>
        <c:dLbls>
          <c:dLblPos val="ctr"/>
          <c:showLegendKey val="0"/>
          <c:showVal val="1"/>
          <c:showCatName val="0"/>
          <c:showSerName val="0"/>
          <c:showPercent val="0"/>
          <c:showBubbleSize val="0"/>
        </c:dLbls>
        <c:gapWidth val="30"/>
        <c:axId val="319405056"/>
        <c:axId val="381991512"/>
      </c:barChart>
      <c:catAx>
        <c:axId val="319405056"/>
        <c:scaling>
          <c:orientation val="minMax"/>
        </c:scaling>
        <c:delete val="1"/>
        <c:axPos val="l"/>
        <c:numFmt formatCode="General" sourceLinked="1"/>
        <c:majorTickMark val="none"/>
        <c:minorTickMark val="none"/>
        <c:tickLblPos val="nextTo"/>
        <c:crossAx val="381991512"/>
        <c:crosses val="autoZero"/>
        <c:auto val="1"/>
        <c:lblAlgn val="ctr"/>
        <c:lblOffset val="1000"/>
        <c:noMultiLvlLbl val="0"/>
      </c:catAx>
      <c:valAx>
        <c:axId val="381991512"/>
        <c:scaling>
          <c:orientation val="minMax"/>
        </c:scaling>
        <c:delete val="0"/>
        <c:axPos val="b"/>
        <c:majorGridlines>
          <c:spPr>
            <a:ln w="9525" cap="flat" cmpd="sng" algn="ctr">
              <a:solidFill>
                <a:schemeClr val="tx1">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194050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1684072191398E-2"/>
          <c:y val="5.107156942243455E-2"/>
          <c:w val="0.89941552082109144"/>
          <c:h val="0.87524577115628277"/>
        </c:manualLayout>
      </c:layout>
      <c:barChart>
        <c:barDir val="bar"/>
        <c:grouping val="clustered"/>
        <c:varyColors val="0"/>
        <c:ser>
          <c:idx val="0"/>
          <c:order val="0"/>
          <c:spPr>
            <a:solidFill>
              <a:srgbClr val="E17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Blad1!$G$116:$G$128</c:f>
              <c:strCache>
                <c:ptCount val="13"/>
                <c:pt idx="0">
                  <c:v>medewerkers zijn behulpzaam</c:v>
                </c:pt>
                <c:pt idx="1">
                  <c:v>goede telefonische bereikbaarheid</c:v>
                </c:pt>
                <c:pt idx="2">
                  <c:v>goede informatievoorziening bij aanschaf product of bij claim</c:v>
                </c:pt>
                <c:pt idx="3">
                  <c:v>medewerkers zijn deskundig</c:v>
                </c:pt>
                <c:pt idx="4">
                  <c:v>snelle afhandeling van klachten</c:v>
                </c:pt>
                <c:pt idx="5">
                  <c:v>duidelijkheid over eigen risico of eigen bijdrage</c:v>
                </c:pt>
                <c:pt idx="6">
                  <c:v>goed inzicht in de voorwaarden en kosten van producten</c:v>
                </c:pt>
                <c:pt idx="7">
                  <c:v>mijn belangen staan op de eerste plaats</c:v>
                </c:pt>
                <c:pt idx="8">
                  <c:v>goede prijs/kwaliteit verhouding</c:v>
                </c:pt>
                <c:pt idx="9">
                  <c:v>begrijpelijk taalgebruik in de polis, brieven en op de website</c:v>
                </c:pt>
                <c:pt idx="10">
                  <c:v>nakomen van gemaakte afspraken</c:v>
                </c:pt>
                <c:pt idx="11">
                  <c:v>snelle afhandeling van claims</c:v>
                </c:pt>
                <c:pt idx="12">
                  <c:v>duidelijkheid over wat wel of niet gedekt is op de polis</c:v>
                </c:pt>
              </c:strCache>
            </c:strRef>
          </c:cat>
          <c:val>
            <c:numRef>
              <c:f>Blad1!$H$116:$H$128</c:f>
              <c:numCache>
                <c:formatCode>0</c:formatCode>
                <c:ptCount val="13"/>
                <c:pt idx="0">
                  <c:v>3.77</c:v>
                </c:pt>
                <c:pt idx="1">
                  <c:v>11.02</c:v>
                </c:pt>
                <c:pt idx="2">
                  <c:v>12.81</c:v>
                </c:pt>
                <c:pt idx="3">
                  <c:v>6.89</c:v>
                </c:pt>
                <c:pt idx="4">
                  <c:v>10.64</c:v>
                </c:pt>
                <c:pt idx="5">
                  <c:v>17</c:v>
                </c:pt>
                <c:pt idx="6">
                  <c:v>18.52</c:v>
                </c:pt>
                <c:pt idx="7">
                  <c:v>13.91</c:v>
                </c:pt>
                <c:pt idx="8">
                  <c:v>13.03</c:v>
                </c:pt>
                <c:pt idx="9">
                  <c:v>24.69</c:v>
                </c:pt>
                <c:pt idx="10">
                  <c:v>10.07</c:v>
                </c:pt>
                <c:pt idx="11">
                  <c:v>15.17</c:v>
                </c:pt>
                <c:pt idx="12">
                  <c:v>30.01</c:v>
                </c:pt>
              </c:numCache>
            </c:numRef>
          </c:val>
        </c:ser>
        <c:dLbls>
          <c:dLblPos val="ctr"/>
          <c:showLegendKey val="0"/>
          <c:showVal val="1"/>
          <c:showCatName val="0"/>
          <c:showSerName val="0"/>
          <c:showPercent val="0"/>
          <c:showBubbleSize val="0"/>
        </c:dLbls>
        <c:gapWidth val="30"/>
        <c:axId val="381992296"/>
        <c:axId val="381988768"/>
      </c:barChart>
      <c:catAx>
        <c:axId val="381992296"/>
        <c:scaling>
          <c:orientation val="minMax"/>
        </c:scaling>
        <c:delete val="1"/>
        <c:axPos val="l"/>
        <c:numFmt formatCode="General" sourceLinked="1"/>
        <c:majorTickMark val="none"/>
        <c:minorTickMark val="none"/>
        <c:tickLblPos val="nextTo"/>
        <c:crossAx val="381988768"/>
        <c:crosses val="autoZero"/>
        <c:auto val="1"/>
        <c:lblAlgn val="ctr"/>
        <c:lblOffset val="1000"/>
        <c:noMultiLvlLbl val="0"/>
      </c:catAx>
      <c:valAx>
        <c:axId val="381988768"/>
        <c:scaling>
          <c:orientation val="minMax"/>
        </c:scaling>
        <c:delete val="0"/>
        <c:axPos val="b"/>
        <c:majorGridlines>
          <c:spPr>
            <a:ln w="9525" cap="flat" cmpd="sng" algn="ctr">
              <a:solidFill>
                <a:schemeClr val="tx1">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819922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80306954150314E-2"/>
          <c:y val="2.994377243396892E-2"/>
          <c:w val="0.64824683875252387"/>
          <c:h val="0.88057094017094018"/>
        </c:manualLayout>
      </c:layout>
      <c:lineChart>
        <c:grouping val="standard"/>
        <c:varyColors val="0"/>
        <c:ser>
          <c:idx val="1"/>
          <c:order val="0"/>
          <c:tx>
            <c:strRef>
              <c:f>Blad1!$G$33</c:f>
              <c:strCache>
                <c:ptCount val="1"/>
                <c:pt idx="0">
                  <c:v>Verzekeraars</c:v>
                </c:pt>
              </c:strCache>
            </c:strRef>
          </c:tx>
          <c:spPr>
            <a:ln w="38100" cap="flat">
              <a:solidFill>
                <a:srgbClr val="58A618"/>
              </a:solidFill>
              <a:round/>
            </a:ln>
            <a:effectLst/>
          </c:spPr>
          <c:marker>
            <c:symbol val="square"/>
            <c:size val="5"/>
            <c:spPr>
              <a:solidFill>
                <a:schemeClr val="bg1"/>
              </a:solidFill>
              <a:ln w="3175">
                <a:solidFill>
                  <a:srgbClr val="58A618"/>
                </a:solidFill>
              </a:ln>
              <a:effectLst/>
            </c:spPr>
          </c:marker>
          <c:dLbls>
            <c:dLbl>
              <c:idx val="9"/>
              <c:layout>
                <c:manualLayout>
                  <c:x val="1.47302531098232E-3"/>
                  <c:y val="-6.460227634005213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Blad1!$H$32:$Q$32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Blad1!$H$33:$Q$33</c:f>
              <c:numCache>
                <c:formatCode>0.0</c:formatCode>
                <c:ptCount val="10"/>
                <c:pt idx="0">
                  <c:v>6.2106368308931144</c:v>
                </c:pt>
                <c:pt idx="1">
                  <c:v>5.9025608425182519</c:v>
                </c:pt>
                <c:pt idx="2">
                  <c:v>5.9560934823747118</c:v>
                </c:pt>
                <c:pt idx="3">
                  <c:v>5.9659376200083623</c:v>
                </c:pt>
                <c:pt idx="4">
                  <c:v>5.8970229911597505</c:v>
                </c:pt>
                <c:pt idx="5">
                  <c:v>5.8909508139072475</c:v>
                </c:pt>
                <c:pt idx="6">
                  <c:v>6.0440495782295418</c:v>
                </c:pt>
                <c:pt idx="7">
                  <c:v>6.0720160066691129</c:v>
                </c:pt>
                <c:pt idx="8">
                  <c:v>6.0069555260534715</c:v>
                </c:pt>
                <c:pt idx="9">
                  <c:v>6.1222819600524643</c:v>
                </c:pt>
              </c:numCache>
            </c:numRef>
          </c:val>
          <c:smooth val="0"/>
        </c:ser>
        <c:ser>
          <c:idx val="2"/>
          <c:order val="1"/>
          <c:tx>
            <c:strRef>
              <c:f>Blad1!$G$34</c:f>
              <c:strCache>
                <c:ptCount val="1"/>
                <c:pt idx="0">
                  <c:v>Banken</c:v>
                </c:pt>
              </c:strCache>
            </c:strRef>
          </c:tx>
          <c:spPr>
            <a:ln w="38100" cap="flat">
              <a:solidFill>
                <a:srgbClr val="A70240"/>
              </a:solidFill>
              <a:round/>
            </a:ln>
            <a:effectLst/>
          </c:spPr>
          <c:marker>
            <c:symbol val="diamond"/>
            <c:size val="6"/>
            <c:spPr>
              <a:solidFill>
                <a:schemeClr val="bg1"/>
              </a:solidFill>
              <a:ln w="3175">
                <a:solidFill>
                  <a:srgbClr val="A70240"/>
                </a:solidFill>
              </a:ln>
              <a:effectLst/>
            </c:spPr>
          </c:marker>
          <c:dLbls>
            <c:dLbl>
              <c:idx val="9"/>
              <c:layout>
                <c:manualLayout>
                  <c:x val="0"/>
                  <c:y val="-1.475195551590347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Blad1!$H$32:$Q$32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Blad1!$H$34:$Q$34</c:f>
              <c:numCache>
                <c:formatCode>0.0</c:formatCode>
                <c:ptCount val="10"/>
                <c:pt idx="0">
                  <c:v>6.3209564195542098</c:v>
                </c:pt>
                <c:pt idx="1">
                  <c:v>6.2484034904078865</c:v>
                </c:pt>
                <c:pt idx="2">
                  <c:v>5.79728714928694</c:v>
                </c:pt>
                <c:pt idx="3">
                  <c:v>6.008300550538519</c:v>
                </c:pt>
                <c:pt idx="4">
                  <c:v>5.8649320669902032</c:v>
                </c:pt>
                <c:pt idx="5">
                  <c:v>5.7223076786102123</c:v>
                </c:pt>
                <c:pt idx="6">
                  <c:v>5.7585271240045524</c:v>
                </c:pt>
                <c:pt idx="7">
                  <c:v>5.6876134772639659</c:v>
                </c:pt>
                <c:pt idx="8">
                  <c:v>5.7703952438368207</c:v>
                </c:pt>
                <c:pt idx="9">
                  <c:v>5.9243691245569314</c:v>
                </c:pt>
              </c:numCache>
            </c:numRef>
          </c:val>
          <c:smooth val="0"/>
        </c:ser>
        <c:ser>
          <c:idx val="3"/>
          <c:order val="2"/>
          <c:tx>
            <c:strRef>
              <c:f>Blad1!$G$35</c:f>
              <c:strCache>
                <c:ptCount val="1"/>
                <c:pt idx="0">
                  <c:v>Financieel adviseur (tussenpersoon)</c:v>
                </c:pt>
              </c:strCache>
            </c:strRef>
          </c:tx>
          <c:spPr>
            <a:ln w="38100" cap="rnd">
              <a:solidFill>
                <a:schemeClr val="accent5"/>
              </a:solidFill>
              <a:round/>
            </a:ln>
            <a:effectLst/>
          </c:spPr>
          <c:marker>
            <c:symbol val="circle"/>
            <c:size val="5"/>
            <c:spPr>
              <a:solidFill>
                <a:schemeClr val="bg1"/>
              </a:solidFill>
              <a:ln w="9525">
                <a:solidFill>
                  <a:schemeClr val="accent5"/>
                </a:solidFill>
                <a:prstDash val="sysDot"/>
              </a:ln>
              <a:effectLst/>
            </c:spPr>
          </c:marker>
          <c:dLbls>
            <c:dLbl>
              <c:idx val="9"/>
              <c:layout>
                <c:manualLayout>
                  <c:x val="-1.080206082754189E-16"/>
                  <c:y val="5.38352302833767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Blad1!$H$32:$Q$32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Blad1!$H$35:$Q$35</c:f>
              <c:numCache>
                <c:formatCode>0.0</c:formatCode>
                <c:ptCount val="10"/>
                <c:pt idx="0">
                  <c:v>5.8770000187744946</c:v>
                </c:pt>
                <c:pt idx="1">
                  <c:v>5.6545376379398808</c:v>
                </c:pt>
                <c:pt idx="2">
                  <c:v>5.4834346242042811</c:v>
                </c:pt>
                <c:pt idx="3">
                  <c:v>5.597035020219959</c:v>
                </c:pt>
                <c:pt idx="4">
                  <c:v>5.5663782357369733</c:v>
                </c:pt>
                <c:pt idx="5">
                  <c:v>5.5203155412442912</c:v>
                </c:pt>
                <c:pt idx="6">
                  <c:v>5.7494537134429651</c:v>
                </c:pt>
                <c:pt idx="7">
                  <c:v>5.7490597259329492</c:v>
                </c:pt>
                <c:pt idx="8">
                  <c:v>5.7500498428055513</c:v>
                </c:pt>
                <c:pt idx="9">
                  <c:v>5.8183387177332326</c:v>
                </c:pt>
              </c:numCache>
            </c:numRef>
          </c:val>
          <c:smooth val="0"/>
        </c:ser>
        <c:ser>
          <c:idx val="4"/>
          <c:order val="3"/>
          <c:tx>
            <c:strRef>
              <c:f>Blad1!$G$36</c:f>
              <c:strCache>
                <c:ptCount val="1"/>
                <c:pt idx="0">
                  <c:v>Overheid</c:v>
                </c:pt>
              </c:strCache>
            </c:strRef>
          </c:tx>
          <c:spPr>
            <a:ln w="38100" cap="flat">
              <a:solidFill>
                <a:srgbClr val="E17000"/>
              </a:solidFill>
              <a:round/>
            </a:ln>
            <a:effectLst/>
          </c:spPr>
          <c:marker>
            <c:symbol val="triangle"/>
            <c:size val="6"/>
            <c:spPr>
              <a:solidFill>
                <a:schemeClr val="bg1"/>
              </a:solidFill>
              <a:ln w="3175">
                <a:solidFill>
                  <a:srgbClr val="E17000"/>
                </a:solidFill>
              </a:ln>
              <a:effectLst/>
            </c:spPr>
          </c:marker>
          <c:dLbls>
            <c:dLbl>
              <c:idx val="9"/>
              <c:layout>
                <c:manualLayout>
                  <c:x val="0"/>
                  <c:y val="-4.193331535157794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Blad1!$H$32:$Q$32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Blad1!$H$36:$Q$36</c:f>
              <c:numCache>
                <c:formatCode>General</c:formatCode>
                <c:ptCount val="10"/>
                <c:pt idx="3" formatCode="0.0">
                  <c:v>5.5804298873766456</c:v>
                </c:pt>
                <c:pt idx="4" formatCode="0.0">
                  <c:v>5.5455195506614832</c:v>
                </c:pt>
                <c:pt idx="5" formatCode="0.0">
                  <c:v>5.3541380589058711</c:v>
                </c:pt>
                <c:pt idx="6" formatCode="0.0">
                  <c:v>5.4045923496198771</c:v>
                </c:pt>
                <c:pt idx="7" formatCode="0.0">
                  <c:v>5.5367413633606697</c:v>
                </c:pt>
                <c:pt idx="8" formatCode="0.0">
                  <c:v>5.5466133005875795</c:v>
                </c:pt>
                <c:pt idx="9" formatCode="0.0">
                  <c:v>5.9612139092605325</c:v>
                </c:pt>
              </c:numCache>
            </c:numRef>
          </c:val>
          <c:smooth val="0"/>
        </c:ser>
        <c:ser>
          <c:idx val="5"/>
          <c:order val="4"/>
          <c:tx>
            <c:strRef>
              <c:f>Blad1!$G$37</c:f>
              <c:strCache>
                <c:ptCount val="1"/>
                <c:pt idx="0">
                  <c:v>Pensioenfondsen</c:v>
                </c:pt>
              </c:strCache>
            </c:strRef>
          </c:tx>
          <c:spPr>
            <a:ln w="38100" cap="rnd">
              <a:solidFill>
                <a:schemeClr val="accent6"/>
              </a:solidFill>
              <a:round/>
            </a:ln>
            <a:effectLst/>
          </c:spPr>
          <c:marker>
            <c:symbol val="circle"/>
            <c:size val="5"/>
            <c:spPr>
              <a:solidFill>
                <a:schemeClr val="bg1"/>
              </a:solidFill>
              <a:ln w="9525">
                <a:solidFill>
                  <a:schemeClr val="accent6"/>
                </a:solidFill>
              </a:ln>
              <a:effectLst/>
            </c:spPr>
          </c:marker>
          <c:dLbls>
            <c:dLbl>
              <c:idx val="9"/>
              <c:layout>
                <c:manualLayout>
                  <c:x val="-1.080206082754189E-16"/>
                  <c:y val="3.768466119836364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Blad1!$H$32:$Q$32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Blad1!$H$37:$Q$37</c:f>
              <c:numCache>
                <c:formatCode>0.0</c:formatCode>
                <c:ptCount val="10"/>
                <c:pt idx="0">
                  <c:v>6.0820909331572794</c:v>
                </c:pt>
                <c:pt idx="1">
                  <c:v>5.864391752607542</c:v>
                </c:pt>
                <c:pt idx="2">
                  <c:v>5.6699223267061747</c:v>
                </c:pt>
                <c:pt idx="3">
                  <c:v>5.4854307206697603</c:v>
                </c:pt>
                <c:pt idx="4">
                  <c:v>5.2319140533255561</c:v>
                </c:pt>
                <c:pt idx="5">
                  <c:v>5.2930898811686493</c:v>
                </c:pt>
                <c:pt idx="6">
                  <c:v>5.5392728892972549</c:v>
                </c:pt>
                <c:pt idx="7">
                  <c:v>5.700325350537919</c:v>
                </c:pt>
                <c:pt idx="8">
                  <c:v>5.323810098742304</c:v>
                </c:pt>
                <c:pt idx="9">
                  <c:v>5.7420072158542599</c:v>
                </c:pt>
              </c:numCache>
            </c:numRef>
          </c:val>
          <c:smooth val="0"/>
        </c:ser>
        <c:dLbls>
          <c:showLegendKey val="0"/>
          <c:showVal val="0"/>
          <c:showCatName val="0"/>
          <c:showSerName val="0"/>
          <c:showPercent val="0"/>
          <c:showBubbleSize val="0"/>
        </c:dLbls>
        <c:marker val="1"/>
        <c:smooth val="0"/>
        <c:axId val="383833040"/>
        <c:axId val="383833824"/>
      </c:lineChart>
      <c:catAx>
        <c:axId val="383833040"/>
        <c:scaling>
          <c:orientation val="minMax"/>
        </c:scaling>
        <c:delete val="0"/>
        <c:axPos val="b"/>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83833824"/>
        <c:crossesAt val="0"/>
        <c:auto val="1"/>
        <c:lblAlgn val="ctr"/>
        <c:lblOffset val="100"/>
        <c:tickLblSkip val="1"/>
        <c:noMultiLvlLbl val="0"/>
      </c:catAx>
      <c:valAx>
        <c:axId val="383833824"/>
        <c:scaling>
          <c:orientation val="minMax"/>
          <c:max val="6.5"/>
          <c:min val="5"/>
        </c:scaling>
        <c:delete val="0"/>
        <c:axPos val="l"/>
        <c:majorGridlines>
          <c:spPr>
            <a:ln w="3175" cap="flat" cmpd="sng" algn="ctr">
              <a:solidFill>
                <a:schemeClr val="bg1">
                  <a:lumMod val="6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383833040"/>
        <c:crosses val="autoZero"/>
        <c:crossBetween val="between"/>
        <c:majorUnit val="0.5"/>
      </c:valAx>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rgbClr val="58A618"/>
                </a:solidFill>
                <a:latin typeface="Arial" panose="020B0604020202020204" pitchFamily="34" charset="0"/>
                <a:ea typeface="+mn-ea"/>
                <a:cs typeface="Arial" panose="020B0604020202020204" pitchFamily="34" charset="0"/>
              </a:defRPr>
            </a:pPr>
            <a:endParaRPr lang="nl-NL"/>
          </a:p>
        </c:txPr>
      </c:legendEntry>
      <c:legendEntry>
        <c:idx val="1"/>
        <c:txPr>
          <a:bodyPr rot="0" spcFirstLastPara="1" vertOverflow="ellipsis" vert="horz" wrap="square" anchor="ctr" anchorCtr="1"/>
          <a:lstStyle/>
          <a:p>
            <a:pPr>
              <a:defRPr sz="1000" b="0" i="0" u="none" strike="noStrike" kern="1200" baseline="0">
                <a:solidFill>
                  <a:srgbClr val="A70240"/>
                </a:solidFill>
                <a:latin typeface="Arial" panose="020B0604020202020204" pitchFamily="34" charset="0"/>
                <a:ea typeface="+mn-ea"/>
                <a:cs typeface="Arial" panose="020B0604020202020204" pitchFamily="34" charset="0"/>
              </a:defRPr>
            </a:pPr>
            <a:endParaRPr lang="nl-NL"/>
          </a:p>
        </c:txPr>
      </c:legendEntry>
      <c:legendEntry>
        <c:idx val="2"/>
        <c:txPr>
          <a:bodyPr rot="0" spcFirstLastPara="1" vertOverflow="ellipsis" vert="horz" wrap="square" anchor="ctr" anchorCtr="1"/>
          <a:lstStyle/>
          <a:p>
            <a:pPr>
              <a:defRPr sz="1000" b="0" i="0" u="none" strike="noStrike" kern="1200" baseline="0">
                <a:solidFill>
                  <a:schemeClr val="accent5"/>
                </a:solidFill>
                <a:latin typeface="Arial" panose="020B0604020202020204" pitchFamily="34" charset="0"/>
                <a:ea typeface="+mn-ea"/>
                <a:cs typeface="Arial" panose="020B0604020202020204" pitchFamily="34" charset="0"/>
              </a:defRPr>
            </a:pPr>
            <a:endParaRPr lang="nl-NL"/>
          </a:p>
        </c:txPr>
      </c:legendEntry>
      <c:legendEntry>
        <c:idx val="3"/>
        <c:txPr>
          <a:bodyPr rot="0" spcFirstLastPara="1" vertOverflow="ellipsis" vert="horz" wrap="square" anchor="ctr" anchorCtr="1"/>
          <a:lstStyle/>
          <a:p>
            <a:pPr>
              <a:defRPr sz="1000" b="0" i="0" u="none" strike="noStrike" kern="1200" baseline="0">
                <a:solidFill>
                  <a:srgbClr val="E17000"/>
                </a:solidFill>
                <a:latin typeface="Arial" panose="020B0604020202020204" pitchFamily="34" charset="0"/>
                <a:ea typeface="+mn-ea"/>
                <a:cs typeface="Arial" panose="020B0604020202020204" pitchFamily="34" charset="0"/>
              </a:defRPr>
            </a:pPr>
            <a:endParaRPr lang="nl-NL"/>
          </a:p>
        </c:txPr>
      </c:legendEntry>
      <c:legendEntry>
        <c:idx val="4"/>
        <c:txPr>
          <a:bodyPr rot="0" spcFirstLastPara="1" vertOverflow="ellipsis" vert="horz" wrap="square" anchor="ctr" anchorCtr="1"/>
          <a:lstStyle/>
          <a:p>
            <a:pPr>
              <a:defRPr sz="1000" b="0" i="0" u="none" strike="noStrike" kern="1200" baseline="0">
                <a:solidFill>
                  <a:srgbClr val="C50084"/>
                </a:solidFill>
                <a:latin typeface="Arial" panose="020B0604020202020204" pitchFamily="34" charset="0"/>
                <a:ea typeface="+mn-ea"/>
                <a:cs typeface="Arial" panose="020B0604020202020204" pitchFamily="34" charset="0"/>
              </a:defRPr>
            </a:pPr>
            <a:endParaRPr lang="nl-NL"/>
          </a:p>
        </c:txPr>
      </c:legendEntry>
      <c:layout>
        <c:manualLayout>
          <c:xMode val="edge"/>
          <c:yMode val="edge"/>
          <c:x val="0.69986911195899082"/>
          <c:y val="0.15098574600078843"/>
          <c:w val="0.29439097740283049"/>
          <c:h val="0.4348577712305744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sz="900">
          <a:solidFill>
            <a:schemeClr val="tx1"/>
          </a:solidFill>
          <a:latin typeface="Arial" panose="020B0604020202020204" pitchFamily="34" charset="0"/>
          <a:cs typeface="Arial" panose="020B0604020202020204" pitchFamily="34" charset="0"/>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 Zekerheid'!$C$6</c:f>
              <c:strCache>
                <c:ptCount val="1"/>
                <c:pt idx="0">
                  <c:v>Het is nu de ideale tijd om een (nieuwe) woning te kopen</c:v>
                </c:pt>
              </c:strCache>
            </c:strRef>
          </c:tx>
          <c:spPr>
            <a:ln w="50800" cap="rnd">
              <a:solidFill>
                <a:srgbClr val="00257A"/>
              </a:solidFill>
              <a:round/>
            </a:ln>
            <a:effectLst/>
          </c:spPr>
          <c:marker>
            <c:symbol val="square"/>
            <c:size val="8"/>
            <c:spPr>
              <a:solidFill>
                <a:srgbClr val="00257A"/>
              </a:solidFill>
              <a:ln w="9525">
                <a:solidFill>
                  <a:srgbClr val="00257A"/>
                </a:solidFill>
              </a:ln>
              <a:effectLst/>
            </c:spPr>
          </c:marker>
          <c:dLbls>
            <c:dLbl>
              <c:idx val="4"/>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57A"/>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Zekerheid'!$D$5:$H$5</c:f>
              <c:numCache>
                <c:formatCode>General</c:formatCode>
                <c:ptCount val="5"/>
                <c:pt idx="0">
                  <c:v>2013</c:v>
                </c:pt>
                <c:pt idx="1">
                  <c:v>2014</c:v>
                </c:pt>
                <c:pt idx="2">
                  <c:v>2015</c:v>
                </c:pt>
                <c:pt idx="3">
                  <c:v>2016</c:v>
                </c:pt>
                <c:pt idx="4">
                  <c:v>2017</c:v>
                </c:pt>
              </c:numCache>
            </c:numRef>
          </c:cat>
          <c:val>
            <c:numRef>
              <c:f>'2. Zekerheid'!$D$6:$H$6</c:f>
              <c:numCache>
                <c:formatCode>0</c:formatCode>
                <c:ptCount val="5"/>
                <c:pt idx="0">
                  <c:v>-10.131548580660052</c:v>
                </c:pt>
                <c:pt idx="1">
                  <c:v>5.9402376095043845</c:v>
                </c:pt>
                <c:pt idx="2">
                  <c:v>20.938242280285035</c:v>
                </c:pt>
                <c:pt idx="3">
                  <c:v>33.062362094994768</c:v>
                </c:pt>
                <c:pt idx="4" formatCode="General">
                  <c:v>26</c:v>
                </c:pt>
              </c:numCache>
            </c:numRef>
          </c:val>
          <c:smooth val="0"/>
        </c:ser>
        <c:ser>
          <c:idx val="1"/>
          <c:order val="1"/>
          <c:tx>
            <c:strRef>
              <c:f>'2. Zekerheid'!$C$7</c:f>
              <c:strCache>
                <c:ptCount val="1"/>
                <c:pt idx="0">
                  <c:v>Ik heb voldoende financiële zekerheid in mijn leven</c:v>
                </c:pt>
              </c:strCache>
            </c:strRef>
          </c:tx>
          <c:spPr>
            <a:ln w="50800" cap="rnd">
              <a:solidFill>
                <a:srgbClr val="009FDA"/>
              </a:solidFill>
              <a:round/>
            </a:ln>
            <a:effectLst/>
          </c:spPr>
          <c:marker>
            <c:symbol val="square"/>
            <c:size val="8"/>
            <c:spPr>
              <a:solidFill>
                <a:srgbClr val="009FDA"/>
              </a:solidFill>
              <a:ln w="9525">
                <a:solidFill>
                  <a:srgbClr val="009FDA"/>
                </a:solidFill>
              </a:ln>
              <a:effectLst/>
            </c:spPr>
          </c:marker>
          <c:dLbls>
            <c:dLbl>
              <c:idx val="4"/>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9FDA"/>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Zekerheid'!$D$5:$H$5</c:f>
              <c:numCache>
                <c:formatCode>General</c:formatCode>
                <c:ptCount val="5"/>
                <c:pt idx="0">
                  <c:v>2013</c:v>
                </c:pt>
                <c:pt idx="1">
                  <c:v>2014</c:v>
                </c:pt>
                <c:pt idx="2">
                  <c:v>2015</c:v>
                </c:pt>
                <c:pt idx="3">
                  <c:v>2016</c:v>
                </c:pt>
                <c:pt idx="4">
                  <c:v>2017</c:v>
                </c:pt>
              </c:numCache>
            </c:numRef>
          </c:cat>
          <c:val>
            <c:numRef>
              <c:f>'2. Zekerheid'!$D$7:$H$7</c:f>
              <c:numCache>
                <c:formatCode>0</c:formatCode>
                <c:ptCount val="5"/>
                <c:pt idx="0">
                  <c:v>6.312843370996168</c:v>
                </c:pt>
                <c:pt idx="1">
                  <c:v>8.0495356037151691</c:v>
                </c:pt>
                <c:pt idx="2">
                  <c:v>16.895547232625887</c:v>
                </c:pt>
                <c:pt idx="3">
                  <c:v>26.623510069872587</c:v>
                </c:pt>
                <c:pt idx="4">
                  <c:v>20</c:v>
                </c:pt>
              </c:numCache>
            </c:numRef>
          </c:val>
          <c:smooth val="0"/>
        </c:ser>
        <c:dLbls>
          <c:showLegendKey val="0"/>
          <c:showVal val="0"/>
          <c:showCatName val="0"/>
          <c:showSerName val="0"/>
          <c:showPercent val="0"/>
          <c:showBubbleSize val="0"/>
        </c:dLbls>
        <c:marker val="1"/>
        <c:smooth val="0"/>
        <c:axId val="267461120"/>
        <c:axId val="267458376"/>
      </c:lineChart>
      <c:catAx>
        <c:axId val="2674611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267458376"/>
        <c:crosses val="autoZero"/>
        <c:auto val="1"/>
        <c:lblAlgn val="ctr"/>
        <c:lblOffset val="100"/>
        <c:noMultiLvlLbl val="0"/>
      </c:catAx>
      <c:valAx>
        <c:axId val="267458376"/>
        <c:scaling>
          <c:orientation val="minMax"/>
        </c:scaling>
        <c:delete val="0"/>
        <c:axPos val="l"/>
        <c:majorGridlines>
          <c:spPr>
            <a:ln w="9525" cap="flat" cmpd="sng" algn="ctr">
              <a:solidFill>
                <a:schemeClr val="bg1">
                  <a:lumMod val="6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267461120"/>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w="9525" cap="flat" cmpd="sng" algn="ctr">
      <a:noFill/>
      <a:round/>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0.66211</cdr:x>
      <cdr:y>0.87166</cdr:y>
    </cdr:from>
    <cdr:to>
      <cdr:x>0.90211</cdr:x>
      <cdr:y>0.99167</cdr:y>
    </cdr:to>
    <cdr:sp macro="" textlink="">
      <cdr:nvSpPr>
        <cdr:cNvPr id="2" name="Tekstvak 2"/>
        <cdr:cNvSpPr txBox="1"/>
      </cdr:nvSpPr>
      <cdr:spPr>
        <a:xfrm xmlns:a="http://schemas.openxmlformats.org/drawingml/2006/main">
          <a:off x="4654278" y="2458946"/>
          <a:ext cx="168705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l-NL"/>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r>
            <a:rPr lang="nl-NL" sz="800" dirty="0" smtClean="0"/>
            <a:t>* Vergelijkingssites en adviseurs zijn beiden intermediairs</a:t>
          </a:r>
          <a:endParaRPr lang="nl-NL"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890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890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890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959CEA2-E643-4D4A-B94E-833E09093478}" type="slidenum">
              <a:rPr lang="nl-NL"/>
              <a:pPr/>
              <a:t>‹nr.›</a:t>
            </a:fld>
            <a:endParaRPr lang="nl-NL"/>
          </a:p>
        </p:txBody>
      </p:sp>
    </p:spTree>
    <p:extLst>
      <p:ext uri="{BB962C8B-B14F-4D97-AF65-F5344CB8AC3E}">
        <p14:creationId xmlns:p14="http://schemas.microsoft.com/office/powerpoint/2010/main" val="315624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687D183-E6C0-4C14-A48B-81C3AA8B1D51}" type="slidenum">
              <a:rPr lang="nl-NL"/>
              <a:pPr/>
              <a:t>‹nr.›</a:t>
            </a:fld>
            <a:endParaRPr lang="nl-NL"/>
          </a:p>
        </p:txBody>
      </p:sp>
    </p:spTree>
    <p:extLst>
      <p:ext uri="{BB962C8B-B14F-4D97-AF65-F5344CB8AC3E}">
        <p14:creationId xmlns:p14="http://schemas.microsoft.com/office/powerpoint/2010/main" val="14082443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687D183-E6C0-4C14-A48B-81C3AA8B1D51}" type="slidenum">
              <a:rPr lang="nl-NL" smtClean="0"/>
              <a:pPr/>
              <a:t>7</a:t>
            </a:fld>
            <a:endParaRPr lang="nl-NL"/>
          </a:p>
        </p:txBody>
      </p:sp>
    </p:spTree>
    <p:extLst>
      <p:ext uri="{BB962C8B-B14F-4D97-AF65-F5344CB8AC3E}">
        <p14:creationId xmlns:p14="http://schemas.microsoft.com/office/powerpoint/2010/main" val="148454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687D183-E6C0-4C14-A48B-81C3AA8B1D51}" type="slidenum">
              <a:rPr lang="nl-NL" smtClean="0"/>
              <a:pPr/>
              <a:t>8</a:t>
            </a:fld>
            <a:endParaRPr lang="nl-NL"/>
          </a:p>
        </p:txBody>
      </p:sp>
    </p:spTree>
    <p:extLst>
      <p:ext uri="{BB962C8B-B14F-4D97-AF65-F5344CB8AC3E}">
        <p14:creationId xmlns:p14="http://schemas.microsoft.com/office/powerpoint/2010/main" val="627211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687D183-E6C0-4C14-A48B-81C3AA8B1D51}" type="slidenum">
              <a:rPr lang="nl-NL" smtClean="0"/>
              <a:pPr/>
              <a:t>9</a:t>
            </a:fld>
            <a:endParaRPr lang="nl-NL"/>
          </a:p>
        </p:txBody>
      </p:sp>
    </p:spTree>
    <p:extLst>
      <p:ext uri="{BB962C8B-B14F-4D97-AF65-F5344CB8AC3E}">
        <p14:creationId xmlns:p14="http://schemas.microsoft.com/office/powerpoint/2010/main" val="336254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687D183-E6C0-4C14-A48B-81C3AA8B1D51}" type="slidenum">
              <a:rPr lang="nl-NL" smtClean="0"/>
              <a:pPr/>
              <a:t>10</a:t>
            </a:fld>
            <a:endParaRPr lang="nl-NL"/>
          </a:p>
        </p:txBody>
      </p:sp>
    </p:spTree>
    <p:extLst>
      <p:ext uri="{BB962C8B-B14F-4D97-AF65-F5344CB8AC3E}">
        <p14:creationId xmlns:p14="http://schemas.microsoft.com/office/powerpoint/2010/main" val="1090612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687D183-E6C0-4C14-A48B-81C3AA8B1D51}" type="slidenum">
              <a:rPr lang="nl-NL" smtClean="0"/>
              <a:pPr/>
              <a:t>11</a:t>
            </a:fld>
            <a:endParaRPr lang="nl-NL"/>
          </a:p>
        </p:txBody>
      </p:sp>
    </p:spTree>
    <p:extLst>
      <p:ext uri="{BB962C8B-B14F-4D97-AF65-F5344CB8AC3E}">
        <p14:creationId xmlns:p14="http://schemas.microsoft.com/office/powerpoint/2010/main" val="376424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maakt men zich precies zorgen over (t.a.v. verzekeringen?)</a:t>
            </a:r>
            <a:endParaRPr lang="nl-NL" dirty="0"/>
          </a:p>
        </p:txBody>
      </p:sp>
      <p:sp>
        <p:nvSpPr>
          <p:cNvPr id="4" name="Tijdelijke aanduiding voor dianummer 3"/>
          <p:cNvSpPr>
            <a:spLocks noGrp="1"/>
          </p:cNvSpPr>
          <p:nvPr>
            <p:ph type="sldNum" sz="quarter" idx="10"/>
          </p:nvPr>
        </p:nvSpPr>
        <p:spPr/>
        <p:txBody>
          <a:bodyPr/>
          <a:lstStyle/>
          <a:p>
            <a:fld id="{4687D183-E6C0-4C14-A48B-81C3AA8B1D51}" type="slidenum">
              <a:rPr lang="nl-NL" smtClean="0"/>
              <a:pPr/>
              <a:t>15</a:t>
            </a:fld>
            <a:endParaRPr lang="nl-NL"/>
          </a:p>
        </p:txBody>
      </p:sp>
    </p:spTree>
    <p:extLst>
      <p:ext uri="{BB962C8B-B14F-4D97-AF65-F5344CB8AC3E}">
        <p14:creationId xmlns:p14="http://schemas.microsoft.com/office/powerpoint/2010/main" val="3075069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687D183-E6C0-4C14-A48B-81C3AA8B1D51}" type="slidenum">
              <a:rPr lang="nl-NL" smtClean="0"/>
              <a:pPr/>
              <a:t>31</a:t>
            </a:fld>
            <a:endParaRPr lang="nl-NL"/>
          </a:p>
        </p:txBody>
      </p:sp>
    </p:spTree>
    <p:extLst>
      <p:ext uri="{BB962C8B-B14F-4D97-AF65-F5344CB8AC3E}">
        <p14:creationId xmlns:p14="http://schemas.microsoft.com/office/powerpoint/2010/main" val="18947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687D183-E6C0-4C14-A48B-81C3AA8B1D51}" type="slidenum">
              <a:rPr lang="nl-NL" smtClean="0"/>
              <a:pPr/>
              <a:t>36</a:t>
            </a:fld>
            <a:endParaRPr lang="nl-NL"/>
          </a:p>
        </p:txBody>
      </p:sp>
    </p:spTree>
    <p:extLst>
      <p:ext uri="{BB962C8B-B14F-4D97-AF65-F5344CB8AC3E}">
        <p14:creationId xmlns:p14="http://schemas.microsoft.com/office/powerpoint/2010/main" val="1666453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 30% naa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hthoek 2"/>
          <p:cNvSpPr/>
          <p:nvPr userDrawn="1"/>
        </p:nvSpPr>
        <p:spPr>
          <a:xfrm>
            <a:off x="1" y="0"/>
            <a:ext cx="3995936" cy="1844031"/>
          </a:xfrm>
          <a:custGeom>
            <a:avLst/>
            <a:gdLst>
              <a:gd name="connsiteX0" fmla="*/ 0 w 4427984"/>
              <a:gd name="connsiteY0" fmla="*/ 0 h 1521883"/>
              <a:gd name="connsiteX1" fmla="*/ 4427984 w 4427984"/>
              <a:gd name="connsiteY1" fmla="*/ 0 h 1521883"/>
              <a:gd name="connsiteX2" fmla="*/ 4427984 w 4427984"/>
              <a:gd name="connsiteY2" fmla="*/ 1521883 h 1521883"/>
              <a:gd name="connsiteX3" fmla="*/ 0 w 4427984"/>
              <a:gd name="connsiteY3" fmla="*/ 1521883 h 1521883"/>
              <a:gd name="connsiteX4" fmla="*/ 0 w 4427984"/>
              <a:gd name="connsiteY4" fmla="*/ 0 h 1521883"/>
              <a:gd name="connsiteX0" fmla="*/ 0 w 5209034"/>
              <a:gd name="connsiteY0" fmla="*/ 6350 h 1528233"/>
              <a:gd name="connsiteX1" fmla="*/ 5209034 w 5209034"/>
              <a:gd name="connsiteY1" fmla="*/ 0 h 1528233"/>
              <a:gd name="connsiteX2" fmla="*/ 4427984 w 5209034"/>
              <a:gd name="connsiteY2" fmla="*/ 1528233 h 1528233"/>
              <a:gd name="connsiteX3" fmla="*/ 0 w 5209034"/>
              <a:gd name="connsiteY3" fmla="*/ 1528233 h 1528233"/>
              <a:gd name="connsiteX4" fmla="*/ 0 w 5209034"/>
              <a:gd name="connsiteY4" fmla="*/ 6350 h 1528233"/>
              <a:gd name="connsiteX0" fmla="*/ 0 w 5209034"/>
              <a:gd name="connsiteY0" fmla="*/ 6350 h 1528233"/>
              <a:gd name="connsiteX1" fmla="*/ 5209034 w 5209034"/>
              <a:gd name="connsiteY1" fmla="*/ 0 h 1528233"/>
              <a:gd name="connsiteX2" fmla="*/ 4361963 w 5209034"/>
              <a:gd name="connsiteY2" fmla="*/ 1524302 h 1528233"/>
              <a:gd name="connsiteX3" fmla="*/ 0 w 5209034"/>
              <a:gd name="connsiteY3" fmla="*/ 1528233 h 1528233"/>
              <a:gd name="connsiteX4" fmla="*/ 0 w 5209034"/>
              <a:gd name="connsiteY4" fmla="*/ 6350 h 1528233"/>
              <a:gd name="connsiteX0" fmla="*/ 0 w 5204908"/>
              <a:gd name="connsiteY0" fmla="*/ 2419 h 1524302"/>
              <a:gd name="connsiteX1" fmla="*/ 5204908 w 5204908"/>
              <a:gd name="connsiteY1" fmla="*/ 0 h 1524302"/>
              <a:gd name="connsiteX2" fmla="*/ 4361963 w 5204908"/>
              <a:gd name="connsiteY2" fmla="*/ 1520371 h 1524302"/>
              <a:gd name="connsiteX3" fmla="*/ 0 w 5204908"/>
              <a:gd name="connsiteY3" fmla="*/ 1524302 h 1524302"/>
              <a:gd name="connsiteX4" fmla="*/ 0 w 5204908"/>
              <a:gd name="connsiteY4" fmla="*/ 2419 h 1524302"/>
              <a:gd name="connsiteX0" fmla="*/ 0 w 5206971"/>
              <a:gd name="connsiteY0" fmla="*/ 453 h 1522336"/>
              <a:gd name="connsiteX1" fmla="*/ 5206971 w 5206971"/>
              <a:gd name="connsiteY1" fmla="*/ 0 h 1522336"/>
              <a:gd name="connsiteX2" fmla="*/ 4361963 w 5206971"/>
              <a:gd name="connsiteY2" fmla="*/ 1518405 h 1522336"/>
              <a:gd name="connsiteX3" fmla="*/ 0 w 5206971"/>
              <a:gd name="connsiteY3" fmla="*/ 1522336 h 1522336"/>
              <a:gd name="connsiteX4" fmla="*/ 0 w 5206971"/>
              <a:gd name="connsiteY4" fmla="*/ 453 h 1522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971" h="1522336">
                <a:moveTo>
                  <a:pt x="0" y="453"/>
                </a:moveTo>
                <a:lnTo>
                  <a:pt x="5206971" y="0"/>
                </a:lnTo>
                <a:lnTo>
                  <a:pt x="4361963" y="1518405"/>
                </a:lnTo>
                <a:lnTo>
                  <a:pt x="0" y="1522336"/>
                </a:lnTo>
                <a:lnTo>
                  <a:pt x="0" y="4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22" name="Picture 2" descr="VvV_Logo_CMYK_35mm"/>
          <p:cNvPicPr>
            <a:picLocks noChangeAspect="1" noChangeArrowheads="1"/>
          </p:cNvPicPr>
          <p:nvPr userDrawn="1"/>
        </p:nvPicPr>
        <p:blipFill rotWithShape="1">
          <a:blip r:embed="rId3" cstate="print"/>
          <a:srcRect t="38288"/>
          <a:stretch/>
        </p:blipFill>
        <p:spPr bwMode="auto">
          <a:xfrm>
            <a:off x="387350" y="6217245"/>
            <a:ext cx="3041650" cy="524123"/>
          </a:xfrm>
          <a:prstGeom prst="rect">
            <a:avLst/>
          </a:prstGeom>
          <a:noFill/>
        </p:spPr>
      </p:pic>
      <p:sp>
        <p:nvSpPr>
          <p:cNvPr id="5124" name="Line 4"/>
          <p:cNvSpPr>
            <a:spLocks noChangeShapeType="1"/>
          </p:cNvSpPr>
          <p:nvPr userDrawn="1"/>
        </p:nvSpPr>
        <p:spPr bwMode="auto">
          <a:xfrm>
            <a:off x="0" y="6140450"/>
            <a:ext cx="9144000" cy="0"/>
          </a:xfrm>
          <a:prstGeom prst="line">
            <a:avLst/>
          </a:prstGeom>
          <a:noFill/>
          <a:ln w="34925">
            <a:solidFill>
              <a:srgbClr val="3F9C35"/>
            </a:solidFill>
            <a:round/>
            <a:headEnd type="none" w="sm" len="sm"/>
            <a:tailEnd type="none" w="sm" len="sm"/>
          </a:ln>
          <a:effectLst/>
        </p:spPr>
        <p:txBody>
          <a:bodyPr wrap="none" lIns="0" tIns="0" rIns="0" bIns="0" anchor="ctr"/>
          <a:lstStyle/>
          <a:p>
            <a:endParaRPr lang="nl-NL"/>
          </a:p>
        </p:txBody>
      </p:sp>
      <p:pic>
        <p:nvPicPr>
          <p:cNvPr id="11" name="Picture 4" descr="naald"/>
          <p:cNvPicPr>
            <a:picLocks noChangeAspect="1" noChangeArrowheads="1"/>
          </p:cNvPicPr>
          <p:nvPr userDrawn="1"/>
        </p:nvPicPr>
        <p:blipFill>
          <a:blip r:embed="rId4" cstate="print"/>
          <a:srcRect/>
          <a:stretch>
            <a:fillRect/>
          </a:stretch>
        </p:blipFill>
        <p:spPr bwMode="auto">
          <a:xfrm>
            <a:off x="3347863" y="2704"/>
            <a:ext cx="792089" cy="1841327"/>
          </a:xfrm>
          <a:prstGeom prst="rect">
            <a:avLst/>
          </a:prstGeom>
          <a:noFill/>
        </p:spPr>
      </p:pic>
      <p:sp>
        <p:nvSpPr>
          <p:cNvPr id="10" name="Rectangle 5"/>
          <p:cNvSpPr>
            <a:spLocks noGrp="1" noChangeArrowheads="1"/>
          </p:cNvSpPr>
          <p:nvPr>
            <p:ph type="ctrTitle" hasCustomPrompt="1"/>
          </p:nvPr>
        </p:nvSpPr>
        <p:spPr>
          <a:xfrm>
            <a:off x="251520" y="244746"/>
            <a:ext cx="3384376" cy="576063"/>
          </a:xfrm>
          <a:ln>
            <a:headEnd/>
            <a:tailEnd/>
          </a:ln>
        </p:spPr>
        <p:txBody>
          <a:bodyPr anchor="t"/>
          <a:lstStyle>
            <a:lvl1pPr marL="0" indent="0">
              <a:lnSpc>
                <a:spcPct val="90000"/>
              </a:lnSpc>
              <a:defRPr sz="4000">
                <a:solidFill>
                  <a:schemeClr val="accent1"/>
                </a:solidFill>
              </a:defRPr>
            </a:lvl1pPr>
          </a:lstStyle>
          <a:p>
            <a:r>
              <a:rPr lang="nl-NL" dirty="0" smtClean="0"/>
              <a:t>Master </a:t>
            </a:r>
            <a:r>
              <a:rPr lang="nl-NL" dirty="0" err="1" smtClean="0"/>
              <a:t>title</a:t>
            </a:r>
            <a:endParaRPr lang="nl-NL" dirty="0"/>
          </a:p>
        </p:txBody>
      </p:sp>
      <p:sp>
        <p:nvSpPr>
          <p:cNvPr id="12" name="Rectangle 6"/>
          <p:cNvSpPr>
            <a:spLocks noGrp="1" noChangeArrowheads="1"/>
          </p:cNvSpPr>
          <p:nvPr>
            <p:ph type="subTitle" idx="1" hasCustomPrompt="1"/>
          </p:nvPr>
        </p:nvSpPr>
        <p:spPr>
          <a:xfrm>
            <a:off x="251520" y="892818"/>
            <a:ext cx="3024336" cy="720080"/>
          </a:xfrm>
          <a:effectLst/>
        </p:spPr>
        <p:txBody>
          <a:bodyPr/>
          <a:lstStyle>
            <a:lvl1pPr marL="0" indent="0">
              <a:lnSpc>
                <a:spcPct val="85000"/>
              </a:lnSpc>
              <a:spcBef>
                <a:spcPct val="0"/>
              </a:spcBef>
              <a:spcAft>
                <a:spcPts val="800"/>
              </a:spcAft>
              <a:buFontTx/>
              <a:buNone/>
              <a:tabLst/>
              <a:defRPr sz="2400" baseline="0">
                <a:solidFill>
                  <a:schemeClr val="tx1"/>
                </a:solidFill>
              </a:defRPr>
            </a:lvl1pPr>
          </a:lstStyle>
          <a:p>
            <a:r>
              <a:rPr lang="nl-NL" dirty="0" err="1" smtClean="0"/>
              <a:t>Subtitle</a:t>
            </a:r>
            <a:r>
              <a:rPr lang="nl-NL" dirty="0" smtClean="0"/>
              <a:t> line 1</a:t>
            </a:r>
          </a:p>
          <a:p>
            <a:r>
              <a:rPr lang="nl-NL" dirty="0" err="1" smtClean="0"/>
              <a:t>Subtitle</a:t>
            </a:r>
            <a:r>
              <a:rPr lang="nl-NL" dirty="0" smtClean="0"/>
              <a:t> line 2</a:t>
            </a:r>
            <a:endParaRPr lang="nl-NL" dirty="0"/>
          </a:p>
        </p:txBody>
      </p:sp>
    </p:spTree>
    <p:extLst>
      <p:ext uri="{BB962C8B-B14F-4D97-AF65-F5344CB8AC3E}">
        <p14:creationId xmlns:p14="http://schemas.microsoft.com/office/powerpoint/2010/main" val="3463988975"/>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ijdelijke aanduiding voor dianummer 3"/>
          <p:cNvSpPr>
            <a:spLocks noGrp="1"/>
          </p:cNvSpPr>
          <p:nvPr>
            <p:ph type="sldNum" sz="quarter" idx="10"/>
          </p:nvPr>
        </p:nvSpPr>
        <p:spPr/>
        <p:txBody>
          <a:bodyPr/>
          <a:lstStyle>
            <a:lvl1pPr>
              <a:defRPr/>
            </a:lvl1pPr>
          </a:lstStyle>
          <a:p>
            <a:fld id="{C84ABAA6-44DB-42F0-8449-DB08DEA675D7}" type="slidenum">
              <a:rPr lang="en-US"/>
              <a:pPr/>
              <a:t>‹nr.›</a:t>
            </a:fld>
            <a:endParaRPr lang="en-US" sz="1200" b="1">
              <a:solidFill>
                <a:srgbClr val="FF0033"/>
              </a:solidFill>
            </a:endParaRPr>
          </a:p>
        </p:txBody>
      </p:sp>
      <p:sp>
        <p:nvSpPr>
          <p:cNvPr id="5" name="Tijdelijke aanduiding voor datum 4"/>
          <p:cNvSpPr>
            <a:spLocks noGrp="1"/>
          </p:cNvSpPr>
          <p:nvPr>
            <p:ph type="dt" sz="half" idx="11"/>
          </p:nvPr>
        </p:nvSpPr>
        <p:spPr/>
        <p:txBody>
          <a:bodyPr/>
          <a:lstStyle/>
          <a:p>
            <a:endParaRPr lang="nl-NL" dirty="0"/>
          </a:p>
        </p:txBody>
      </p:sp>
      <p:sp>
        <p:nvSpPr>
          <p:cNvPr id="6" name="Tijdelijke aanduiding voor voettekst 5"/>
          <p:cNvSpPr>
            <a:spLocks noGrp="1"/>
          </p:cNvSpPr>
          <p:nvPr>
            <p:ph type="ftr" sz="quarter" idx="12"/>
          </p:nvPr>
        </p:nvSpPr>
        <p:spPr/>
        <p:txBody>
          <a:bodyPr/>
          <a:lstStyle/>
          <a:p>
            <a:r>
              <a:rPr lang="nl-NL" smtClean="0"/>
              <a:t>fdgdfg</a:t>
            </a:r>
            <a:endParaRPr lang="nl-NL" dirty="0"/>
          </a:p>
        </p:txBody>
      </p:sp>
    </p:spTree>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inhoud 2"/>
          <p:cNvSpPr>
            <a:spLocks noGrp="1"/>
          </p:cNvSpPr>
          <p:nvPr>
            <p:ph sz="half" idx="1"/>
          </p:nvPr>
        </p:nvSpPr>
        <p:spPr>
          <a:xfrm>
            <a:off x="990600" y="1752600"/>
            <a:ext cx="3733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half" idx="2"/>
          </p:nvPr>
        </p:nvSpPr>
        <p:spPr>
          <a:xfrm>
            <a:off x="4876800" y="1752600"/>
            <a:ext cx="3733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dianummer 4"/>
          <p:cNvSpPr>
            <a:spLocks noGrp="1"/>
          </p:cNvSpPr>
          <p:nvPr>
            <p:ph type="sldNum" sz="quarter" idx="10"/>
          </p:nvPr>
        </p:nvSpPr>
        <p:spPr/>
        <p:txBody>
          <a:bodyPr/>
          <a:lstStyle>
            <a:lvl1pPr>
              <a:defRPr/>
            </a:lvl1pPr>
          </a:lstStyle>
          <a:p>
            <a:fld id="{BEA22677-9760-4F01-86A8-92372392517C}" type="slidenum">
              <a:rPr lang="en-US"/>
              <a:pPr/>
              <a:t>‹nr.›</a:t>
            </a:fld>
            <a:endParaRPr lang="en-US" sz="1200" b="1">
              <a:solidFill>
                <a:srgbClr val="FF0033"/>
              </a:solidFill>
            </a:endParaRPr>
          </a:p>
        </p:txBody>
      </p:sp>
      <p:sp>
        <p:nvSpPr>
          <p:cNvPr id="6" name="Tijdelijke aanduiding voor datum 5"/>
          <p:cNvSpPr>
            <a:spLocks noGrp="1"/>
          </p:cNvSpPr>
          <p:nvPr>
            <p:ph type="dt" sz="half" idx="11"/>
          </p:nvPr>
        </p:nvSpPr>
        <p:spPr/>
        <p:txBody>
          <a:bodyPr/>
          <a:lstStyle/>
          <a:p>
            <a:endParaRPr lang="nl-NL" dirty="0"/>
          </a:p>
        </p:txBody>
      </p:sp>
      <p:sp>
        <p:nvSpPr>
          <p:cNvPr id="7" name="Tijdelijke aanduiding voor voettekst 6"/>
          <p:cNvSpPr>
            <a:spLocks noGrp="1"/>
          </p:cNvSpPr>
          <p:nvPr>
            <p:ph type="ftr" sz="quarter" idx="12"/>
          </p:nvPr>
        </p:nvSpPr>
        <p:spPr/>
        <p:txBody>
          <a:bodyPr/>
          <a:lstStyle/>
          <a:p>
            <a:r>
              <a:rPr lang="nl-NL" smtClean="0"/>
              <a:t>fdgdfg</a:t>
            </a:r>
            <a:endParaRPr lang="nl-NL" dirty="0"/>
          </a:p>
        </p:txBody>
      </p:sp>
    </p:spTree>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ianummer 6"/>
          <p:cNvSpPr>
            <a:spLocks noGrp="1"/>
          </p:cNvSpPr>
          <p:nvPr>
            <p:ph type="sldNum" sz="quarter" idx="10"/>
          </p:nvPr>
        </p:nvSpPr>
        <p:spPr/>
        <p:txBody>
          <a:bodyPr/>
          <a:lstStyle>
            <a:lvl1pPr>
              <a:defRPr/>
            </a:lvl1pPr>
          </a:lstStyle>
          <a:p>
            <a:fld id="{4EA543EC-94CB-4CFF-97BD-9C049E7005FE}" type="slidenum">
              <a:rPr lang="en-US"/>
              <a:pPr/>
              <a:t>‹nr.›</a:t>
            </a:fld>
            <a:endParaRPr lang="en-US" sz="1200" b="1">
              <a:solidFill>
                <a:srgbClr val="FF0033"/>
              </a:solidFill>
            </a:endParaRPr>
          </a:p>
        </p:txBody>
      </p:sp>
      <p:sp>
        <p:nvSpPr>
          <p:cNvPr id="8" name="Tijdelijke aanduiding voor datum 7"/>
          <p:cNvSpPr>
            <a:spLocks noGrp="1"/>
          </p:cNvSpPr>
          <p:nvPr>
            <p:ph type="dt" sz="half" idx="11"/>
          </p:nvPr>
        </p:nvSpPr>
        <p:spPr/>
        <p:txBody>
          <a:bodyPr/>
          <a:lstStyle/>
          <a:p>
            <a:endParaRPr lang="nl-NL" dirty="0"/>
          </a:p>
        </p:txBody>
      </p:sp>
      <p:sp>
        <p:nvSpPr>
          <p:cNvPr id="9" name="Tijdelijke aanduiding voor voettekst 8"/>
          <p:cNvSpPr>
            <a:spLocks noGrp="1"/>
          </p:cNvSpPr>
          <p:nvPr>
            <p:ph type="ftr" sz="quarter" idx="12"/>
          </p:nvPr>
        </p:nvSpPr>
        <p:spPr/>
        <p:txBody>
          <a:bodyPr/>
          <a:lstStyle/>
          <a:p>
            <a:r>
              <a:rPr lang="nl-NL" smtClean="0"/>
              <a:t>fdgdfg</a:t>
            </a:r>
            <a:endParaRPr lang="nl-NL" dirty="0"/>
          </a:p>
        </p:txBody>
      </p:sp>
      <p:sp>
        <p:nvSpPr>
          <p:cNvPr id="10" name="Titel 1"/>
          <p:cNvSpPr>
            <a:spLocks noGrp="1"/>
          </p:cNvSpPr>
          <p:nvPr>
            <p:ph type="title"/>
          </p:nvPr>
        </p:nvSpPr>
        <p:spPr>
          <a:xfrm>
            <a:off x="990600" y="165100"/>
            <a:ext cx="7620000" cy="825500"/>
          </a:xfrm>
        </p:spPr>
        <p:txBody>
          <a:bodyPr/>
          <a:lstStyle/>
          <a:p>
            <a:r>
              <a:rPr lang="en-US" smtClean="0"/>
              <a:t>Click to edit Master title style</a:t>
            </a:r>
            <a:endParaRPr lang="nl-NL" dirty="0"/>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dianummer 2"/>
          <p:cNvSpPr>
            <a:spLocks noGrp="1"/>
          </p:cNvSpPr>
          <p:nvPr>
            <p:ph type="sldNum" sz="quarter" idx="10"/>
          </p:nvPr>
        </p:nvSpPr>
        <p:spPr/>
        <p:txBody>
          <a:bodyPr/>
          <a:lstStyle>
            <a:lvl1pPr>
              <a:defRPr/>
            </a:lvl1pPr>
          </a:lstStyle>
          <a:p>
            <a:fld id="{52955B07-3E76-4146-BAD7-2D4B22278EA3}" type="slidenum">
              <a:rPr lang="en-US"/>
              <a:pPr/>
              <a:t>‹nr.›</a:t>
            </a:fld>
            <a:endParaRPr lang="en-US" sz="1200" b="1">
              <a:solidFill>
                <a:srgbClr val="FF0033"/>
              </a:solidFill>
            </a:endParaRP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5A443A79-A5D1-40FD-BB36-D4A8A2A63D88}" type="slidenum">
              <a:rPr lang="en-US"/>
              <a:pPr/>
              <a:t>‹nr.›</a:t>
            </a:fld>
            <a:endParaRPr lang="en-US" sz="1200" b="1">
              <a:solidFill>
                <a:srgbClr val="FF0033"/>
              </a:solidFill>
            </a:endParaRP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71600" y="273050"/>
            <a:ext cx="2493913" cy="707678"/>
          </a:xfrm>
        </p:spPr>
        <p:txBody>
          <a:bodyPr/>
          <a:lstStyle>
            <a:lvl1pPr algn="l">
              <a:defRPr sz="2000" b="1"/>
            </a:lvl1pPr>
          </a:lstStyle>
          <a:p>
            <a:r>
              <a:rPr lang="en-US" smtClean="0"/>
              <a:t>Click to edit Master title style</a:t>
            </a:r>
            <a:endParaRPr lang="nl-NL" dirty="0"/>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ianummer 4"/>
          <p:cNvSpPr>
            <a:spLocks noGrp="1"/>
          </p:cNvSpPr>
          <p:nvPr>
            <p:ph type="sldNum" sz="quarter" idx="10"/>
          </p:nvPr>
        </p:nvSpPr>
        <p:spPr/>
        <p:txBody>
          <a:bodyPr/>
          <a:lstStyle>
            <a:lvl1pPr>
              <a:defRPr/>
            </a:lvl1pPr>
          </a:lstStyle>
          <a:p>
            <a:fld id="{69CC884F-A099-4C06-9FF6-1A8178079808}" type="slidenum">
              <a:rPr lang="en-US"/>
              <a:pPr/>
              <a:t>‹nr.›</a:t>
            </a:fld>
            <a:endParaRPr lang="en-US" sz="1200" b="1">
              <a:solidFill>
                <a:srgbClr val="FF0033"/>
              </a:solidFill>
            </a:endParaRP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ianummer 4"/>
          <p:cNvSpPr>
            <a:spLocks noGrp="1"/>
          </p:cNvSpPr>
          <p:nvPr>
            <p:ph type="sldNum" sz="quarter" idx="10"/>
          </p:nvPr>
        </p:nvSpPr>
        <p:spPr/>
        <p:txBody>
          <a:bodyPr/>
          <a:lstStyle>
            <a:lvl1pPr>
              <a:defRPr/>
            </a:lvl1pPr>
          </a:lstStyle>
          <a:p>
            <a:fld id="{9C7210C9-4515-4EB3-AE89-6BD0063FCF5B}" type="slidenum">
              <a:rPr lang="en-US"/>
              <a:pPr/>
              <a:t>‹nr.›</a:t>
            </a:fld>
            <a:endParaRPr lang="en-US" sz="1200" b="1">
              <a:solidFill>
                <a:srgbClr val="FF0033"/>
              </a:solidFill>
            </a:endParaRPr>
          </a:p>
        </p:txBody>
      </p:sp>
      <p:sp>
        <p:nvSpPr>
          <p:cNvPr id="6" name="Tijdelijke aanduiding voor datum 5"/>
          <p:cNvSpPr>
            <a:spLocks noGrp="1"/>
          </p:cNvSpPr>
          <p:nvPr>
            <p:ph type="dt" sz="half" idx="11"/>
          </p:nvPr>
        </p:nvSpPr>
        <p:spPr/>
        <p:txBody>
          <a:bodyPr/>
          <a:lstStyle/>
          <a:p>
            <a:endParaRPr lang="nl-NL" dirty="0"/>
          </a:p>
        </p:txBody>
      </p:sp>
      <p:sp>
        <p:nvSpPr>
          <p:cNvPr id="7" name="Tijdelijke aanduiding voor voettekst 6"/>
          <p:cNvSpPr>
            <a:spLocks noGrp="1"/>
          </p:cNvSpPr>
          <p:nvPr>
            <p:ph type="ftr" sz="quarter" idx="12"/>
          </p:nvPr>
        </p:nvSpPr>
        <p:spPr/>
        <p:txBody>
          <a:bodyPr/>
          <a:lstStyle/>
          <a:p>
            <a:r>
              <a:rPr lang="nl-NL" smtClean="0"/>
              <a:t>fdgdfg</a:t>
            </a:r>
            <a:endParaRPr lang="nl-NL" dirty="0"/>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ianummer 3"/>
          <p:cNvSpPr>
            <a:spLocks noGrp="1"/>
          </p:cNvSpPr>
          <p:nvPr>
            <p:ph type="sldNum" sz="quarter" idx="10"/>
          </p:nvPr>
        </p:nvSpPr>
        <p:spPr/>
        <p:txBody>
          <a:bodyPr/>
          <a:lstStyle>
            <a:lvl1pPr>
              <a:defRPr/>
            </a:lvl1pPr>
          </a:lstStyle>
          <a:p>
            <a:fld id="{A8E3B55F-CC0F-43BC-B18D-3D63F4B25E44}" type="slidenum">
              <a:rPr lang="en-US"/>
              <a:pPr/>
              <a:t>‹nr.›</a:t>
            </a:fld>
            <a:endParaRPr lang="en-US" sz="1200" b="1">
              <a:solidFill>
                <a:srgbClr val="FF0033"/>
              </a:solidFill>
            </a:endParaRPr>
          </a:p>
        </p:txBody>
      </p:sp>
      <p:sp>
        <p:nvSpPr>
          <p:cNvPr id="5" name="Tijdelijke aanduiding voor datum 4"/>
          <p:cNvSpPr>
            <a:spLocks noGrp="1"/>
          </p:cNvSpPr>
          <p:nvPr>
            <p:ph type="dt" sz="half" idx="11"/>
          </p:nvPr>
        </p:nvSpPr>
        <p:spPr/>
        <p:txBody>
          <a:bodyPr/>
          <a:lstStyle/>
          <a:p>
            <a:endParaRPr lang="nl-NL" dirty="0"/>
          </a:p>
        </p:txBody>
      </p:sp>
      <p:sp>
        <p:nvSpPr>
          <p:cNvPr id="6" name="Tijdelijke aanduiding voor voettekst 5"/>
          <p:cNvSpPr>
            <a:spLocks noGrp="1"/>
          </p:cNvSpPr>
          <p:nvPr>
            <p:ph type="ftr" sz="quarter" idx="12"/>
          </p:nvPr>
        </p:nvSpPr>
        <p:spPr/>
        <p:txBody>
          <a:bodyPr/>
          <a:lstStyle/>
          <a:p>
            <a:r>
              <a:rPr lang="nl-NL" smtClean="0"/>
              <a:t>fdgdfg</a:t>
            </a:r>
            <a:endParaRPr lang="nl-NL" dirty="0"/>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05600" y="165100"/>
            <a:ext cx="1905000" cy="5778500"/>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990600" y="165100"/>
            <a:ext cx="55626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ianummer 3"/>
          <p:cNvSpPr>
            <a:spLocks noGrp="1"/>
          </p:cNvSpPr>
          <p:nvPr>
            <p:ph type="sldNum" sz="quarter" idx="10"/>
          </p:nvPr>
        </p:nvSpPr>
        <p:spPr/>
        <p:txBody>
          <a:bodyPr/>
          <a:lstStyle>
            <a:lvl1pPr>
              <a:defRPr/>
            </a:lvl1pPr>
          </a:lstStyle>
          <a:p>
            <a:fld id="{304A12B5-A48D-44C1-83CF-D3CCB8BDBE63}" type="slidenum">
              <a:rPr lang="en-US"/>
              <a:pPr/>
              <a:t>‹nr.›</a:t>
            </a:fld>
            <a:endParaRPr lang="en-US" sz="1200" b="1">
              <a:solidFill>
                <a:srgbClr val="FF0033"/>
              </a:solidFill>
            </a:endParaRPr>
          </a:p>
        </p:txBody>
      </p:sp>
      <p:sp>
        <p:nvSpPr>
          <p:cNvPr id="5" name="Tijdelijke aanduiding voor datum 4"/>
          <p:cNvSpPr>
            <a:spLocks noGrp="1"/>
          </p:cNvSpPr>
          <p:nvPr>
            <p:ph type="dt" sz="half" idx="11"/>
          </p:nvPr>
        </p:nvSpPr>
        <p:spPr/>
        <p:txBody>
          <a:bodyPr/>
          <a:lstStyle/>
          <a:p>
            <a:endParaRPr lang="nl-NL" dirty="0"/>
          </a:p>
        </p:txBody>
      </p:sp>
      <p:sp>
        <p:nvSpPr>
          <p:cNvPr id="6" name="Tijdelijke aanduiding voor voettekst 5"/>
          <p:cNvSpPr>
            <a:spLocks noGrp="1"/>
          </p:cNvSpPr>
          <p:nvPr>
            <p:ph type="ftr" sz="quarter" idx="12"/>
          </p:nvPr>
        </p:nvSpPr>
        <p:spPr/>
        <p:txBody>
          <a:bodyPr/>
          <a:lstStyle/>
          <a:p>
            <a:r>
              <a:rPr lang="nl-NL" smtClean="0"/>
              <a:t>fdgdfg</a:t>
            </a:r>
            <a:endParaRPr lang="nl-NL" dirty="0"/>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erzekeraarsVernieuwen voorblad">
    <p:bg>
      <p:bgPr>
        <a:blipFill dpi="0" rotWithShape="1">
          <a:blip r:embed="rId2" cstate="print">
            <a:lum/>
          </a:blip>
          <a:srcRect/>
          <a:stretch>
            <a:fillRect l="-1000" t="-1000" r="-1000" b="-1000"/>
          </a:stretch>
        </a:blipFill>
        <a:effectLst/>
      </p:bgPr>
    </p:bg>
    <p:spTree>
      <p:nvGrpSpPr>
        <p:cNvPr id="1" name=""/>
        <p:cNvGrpSpPr/>
        <p:nvPr/>
      </p:nvGrpSpPr>
      <p:grpSpPr>
        <a:xfrm>
          <a:off x="0" y="0"/>
          <a:ext cx="0" cy="0"/>
          <a:chOff x="0" y="0"/>
          <a:chExt cx="0" cy="0"/>
        </a:xfrm>
      </p:grpSpPr>
      <p:sp>
        <p:nvSpPr>
          <p:cNvPr id="7" name="Titel 6"/>
          <p:cNvSpPr>
            <a:spLocks noGrp="1"/>
          </p:cNvSpPr>
          <p:nvPr>
            <p:ph type="title"/>
          </p:nvPr>
        </p:nvSpPr>
        <p:spPr>
          <a:xfrm>
            <a:off x="4499992" y="5229200"/>
            <a:ext cx="4464496" cy="1224136"/>
          </a:xfrm>
        </p:spPr>
        <p:txBody>
          <a:bodyPr anchor="t"/>
          <a:lstStyle>
            <a:lvl1pPr>
              <a:defRPr sz="2400">
                <a:solidFill>
                  <a:schemeClr val="tx1">
                    <a:lumMod val="50000"/>
                  </a:schemeClr>
                </a:solidFill>
              </a:defRPr>
            </a:lvl1pPr>
          </a:lstStyle>
          <a:p>
            <a:r>
              <a:rPr lang="nl-NL" dirty="0" smtClean="0"/>
              <a:t>Klik om de stijl te bewerken</a:t>
            </a:r>
            <a:endParaRPr lang="nl-NL"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 50% naa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hthoek 2"/>
          <p:cNvSpPr/>
          <p:nvPr userDrawn="1"/>
        </p:nvSpPr>
        <p:spPr>
          <a:xfrm>
            <a:off x="0" y="0"/>
            <a:ext cx="6009779" cy="1844031"/>
          </a:xfrm>
          <a:custGeom>
            <a:avLst/>
            <a:gdLst>
              <a:gd name="connsiteX0" fmla="*/ 0 w 4427984"/>
              <a:gd name="connsiteY0" fmla="*/ 0 h 1521883"/>
              <a:gd name="connsiteX1" fmla="*/ 4427984 w 4427984"/>
              <a:gd name="connsiteY1" fmla="*/ 0 h 1521883"/>
              <a:gd name="connsiteX2" fmla="*/ 4427984 w 4427984"/>
              <a:gd name="connsiteY2" fmla="*/ 1521883 h 1521883"/>
              <a:gd name="connsiteX3" fmla="*/ 0 w 4427984"/>
              <a:gd name="connsiteY3" fmla="*/ 1521883 h 1521883"/>
              <a:gd name="connsiteX4" fmla="*/ 0 w 4427984"/>
              <a:gd name="connsiteY4" fmla="*/ 0 h 1521883"/>
              <a:gd name="connsiteX0" fmla="*/ 0 w 5209034"/>
              <a:gd name="connsiteY0" fmla="*/ 6350 h 1528233"/>
              <a:gd name="connsiteX1" fmla="*/ 5209034 w 5209034"/>
              <a:gd name="connsiteY1" fmla="*/ 0 h 1528233"/>
              <a:gd name="connsiteX2" fmla="*/ 4427984 w 5209034"/>
              <a:gd name="connsiteY2" fmla="*/ 1528233 h 1528233"/>
              <a:gd name="connsiteX3" fmla="*/ 0 w 5209034"/>
              <a:gd name="connsiteY3" fmla="*/ 1528233 h 1528233"/>
              <a:gd name="connsiteX4" fmla="*/ 0 w 5209034"/>
              <a:gd name="connsiteY4" fmla="*/ 6350 h 1528233"/>
              <a:gd name="connsiteX0" fmla="*/ 0 w 5209034"/>
              <a:gd name="connsiteY0" fmla="*/ 6350 h 1528233"/>
              <a:gd name="connsiteX1" fmla="*/ 5209034 w 5209034"/>
              <a:gd name="connsiteY1" fmla="*/ 0 h 1528233"/>
              <a:gd name="connsiteX2" fmla="*/ 4361963 w 5209034"/>
              <a:gd name="connsiteY2" fmla="*/ 1524302 h 1528233"/>
              <a:gd name="connsiteX3" fmla="*/ 0 w 5209034"/>
              <a:gd name="connsiteY3" fmla="*/ 1528233 h 1528233"/>
              <a:gd name="connsiteX4" fmla="*/ 0 w 5209034"/>
              <a:gd name="connsiteY4" fmla="*/ 6350 h 1528233"/>
              <a:gd name="connsiteX0" fmla="*/ 0 w 5204908"/>
              <a:gd name="connsiteY0" fmla="*/ 2419 h 1524302"/>
              <a:gd name="connsiteX1" fmla="*/ 5204908 w 5204908"/>
              <a:gd name="connsiteY1" fmla="*/ 0 h 1524302"/>
              <a:gd name="connsiteX2" fmla="*/ 4361963 w 5204908"/>
              <a:gd name="connsiteY2" fmla="*/ 1520371 h 1524302"/>
              <a:gd name="connsiteX3" fmla="*/ 0 w 5204908"/>
              <a:gd name="connsiteY3" fmla="*/ 1524302 h 1524302"/>
              <a:gd name="connsiteX4" fmla="*/ 0 w 5204908"/>
              <a:gd name="connsiteY4" fmla="*/ 2419 h 1524302"/>
              <a:gd name="connsiteX0" fmla="*/ 0 w 5206971"/>
              <a:gd name="connsiteY0" fmla="*/ 453 h 1522336"/>
              <a:gd name="connsiteX1" fmla="*/ 5206971 w 5206971"/>
              <a:gd name="connsiteY1" fmla="*/ 0 h 1522336"/>
              <a:gd name="connsiteX2" fmla="*/ 4361963 w 5206971"/>
              <a:gd name="connsiteY2" fmla="*/ 1518405 h 1522336"/>
              <a:gd name="connsiteX3" fmla="*/ 0 w 5206971"/>
              <a:gd name="connsiteY3" fmla="*/ 1522336 h 1522336"/>
              <a:gd name="connsiteX4" fmla="*/ 0 w 5206971"/>
              <a:gd name="connsiteY4" fmla="*/ 453 h 1522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971" h="1522336">
                <a:moveTo>
                  <a:pt x="0" y="453"/>
                </a:moveTo>
                <a:lnTo>
                  <a:pt x="5206971" y="0"/>
                </a:lnTo>
                <a:lnTo>
                  <a:pt x="4361963" y="1518405"/>
                </a:lnTo>
                <a:lnTo>
                  <a:pt x="0" y="1522336"/>
                </a:lnTo>
                <a:lnTo>
                  <a:pt x="0" y="4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22" name="Picture 2" descr="VvV_Logo_CMYK_35mm"/>
          <p:cNvPicPr>
            <a:picLocks noChangeAspect="1" noChangeArrowheads="1"/>
          </p:cNvPicPr>
          <p:nvPr userDrawn="1"/>
        </p:nvPicPr>
        <p:blipFill rotWithShape="1">
          <a:blip r:embed="rId3" cstate="print"/>
          <a:srcRect t="38288"/>
          <a:stretch/>
        </p:blipFill>
        <p:spPr bwMode="auto">
          <a:xfrm>
            <a:off x="387350" y="6217245"/>
            <a:ext cx="3041650" cy="524123"/>
          </a:xfrm>
          <a:prstGeom prst="rect">
            <a:avLst/>
          </a:prstGeom>
          <a:noFill/>
        </p:spPr>
      </p:pic>
      <p:sp>
        <p:nvSpPr>
          <p:cNvPr id="5124" name="Line 4"/>
          <p:cNvSpPr>
            <a:spLocks noChangeShapeType="1"/>
          </p:cNvSpPr>
          <p:nvPr userDrawn="1"/>
        </p:nvSpPr>
        <p:spPr bwMode="auto">
          <a:xfrm>
            <a:off x="0" y="6140450"/>
            <a:ext cx="9144000" cy="0"/>
          </a:xfrm>
          <a:prstGeom prst="line">
            <a:avLst/>
          </a:prstGeom>
          <a:noFill/>
          <a:ln w="34925">
            <a:solidFill>
              <a:srgbClr val="3F9C35"/>
            </a:solidFill>
            <a:round/>
            <a:headEnd type="none" w="sm" len="sm"/>
            <a:tailEnd type="none" w="sm" len="sm"/>
          </a:ln>
          <a:effectLst/>
        </p:spPr>
        <p:txBody>
          <a:bodyPr wrap="none" lIns="0" tIns="0" rIns="0" bIns="0" anchor="ctr"/>
          <a:lstStyle/>
          <a:p>
            <a:endParaRPr lang="nl-NL"/>
          </a:p>
        </p:txBody>
      </p:sp>
      <p:pic>
        <p:nvPicPr>
          <p:cNvPr id="11" name="Picture 4" descr="naald"/>
          <p:cNvPicPr>
            <a:picLocks noChangeAspect="1" noChangeArrowheads="1"/>
          </p:cNvPicPr>
          <p:nvPr userDrawn="1"/>
        </p:nvPicPr>
        <p:blipFill>
          <a:blip r:embed="rId4" cstate="print"/>
          <a:srcRect/>
          <a:stretch>
            <a:fillRect/>
          </a:stretch>
        </p:blipFill>
        <p:spPr bwMode="auto">
          <a:xfrm>
            <a:off x="5035930" y="0"/>
            <a:ext cx="1051930" cy="1844824"/>
          </a:xfrm>
          <a:prstGeom prst="rect">
            <a:avLst/>
          </a:prstGeom>
          <a:noFill/>
        </p:spPr>
      </p:pic>
      <p:sp>
        <p:nvSpPr>
          <p:cNvPr id="10" name="Rectangle 5"/>
          <p:cNvSpPr>
            <a:spLocks noGrp="1" noChangeArrowheads="1"/>
          </p:cNvSpPr>
          <p:nvPr>
            <p:ph type="ctrTitle" hasCustomPrompt="1"/>
          </p:nvPr>
        </p:nvSpPr>
        <p:spPr>
          <a:xfrm>
            <a:off x="251520" y="244746"/>
            <a:ext cx="5256584" cy="576063"/>
          </a:xfrm>
          <a:ln>
            <a:headEnd/>
            <a:tailEnd/>
          </a:ln>
        </p:spPr>
        <p:txBody>
          <a:bodyPr anchor="t"/>
          <a:lstStyle>
            <a:lvl1pPr marL="0" indent="0">
              <a:lnSpc>
                <a:spcPct val="90000"/>
              </a:lnSpc>
              <a:defRPr sz="4000">
                <a:solidFill>
                  <a:schemeClr val="accent1"/>
                </a:solidFill>
              </a:defRPr>
            </a:lvl1pPr>
          </a:lstStyle>
          <a:p>
            <a:r>
              <a:rPr lang="nl-NL" dirty="0" smtClean="0"/>
              <a:t>Master </a:t>
            </a:r>
            <a:r>
              <a:rPr lang="nl-NL" dirty="0" err="1" smtClean="0"/>
              <a:t>title</a:t>
            </a:r>
            <a:endParaRPr lang="nl-NL" dirty="0"/>
          </a:p>
        </p:txBody>
      </p:sp>
      <p:sp>
        <p:nvSpPr>
          <p:cNvPr id="12" name="Rectangle 6"/>
          <p:cNvSpPr>
            <a:spLocks noGrp="1" noChangeArrowheads="1"/>
          </p:cNvSpPr>
          <p:nvPr>
            <p:ph type="subTitle" idx="1" hasCustomPrompt="1"/>
          </p:nvPr>
        </p:nvSpPr>
        <p:spPr>
          <a:xfrm>
            <a:off x="251519" y="892818"/>
            <a:ext cx="4697373" cy="720080"/>
          </a:xfrm>
          <a:effectLst/>
        </p:spPr>
        <p:txBody>
          <a:bodyPr/>
          <a:lstStyle>
            <a:lvl1pPr marL="0" indent="0">
              <a:lnSpc>
                <a:spcPct val="85000"/>
              </a:lnSpc>
              <a:spcBef>
                <a:spcPct val="0"/>
              </a:spcBef>
              <a:spcAft>
                <a:spcPts val="800"/>
              </a:spcAft>
              <a:buFontTx/>
              <a:buNone/>
              <a:tabLst/>
              <a:defRPr sz="2400" baseline="0">
                <a:solidFill>
                  <a:schemeClr val="tx1"/>
                </a:solidFill>
              </a:defRPr>
            </a:lvl1pPr>
          </a:lstStyle>
          <a:p>
            <a:r>
              <a:rPr lang="nl-NL" dirty="0" err="1" smtClean="0"/>
              <a:t>Subtitle</a:t>
            </a:r>
            <a:r>
              <a:rPr lang="nl-NL" dirty="0" smtClean="0"/>
              <a:t> line 1</a:t>
            </a:r>
          </a:p>
          <a:p>
            <a:r>
              <a:rPr lang="nl-NL" dirty="0" err="1" smtClean="0"/>
              <a:t>Subtitle</a:t>
            </a:r>
            <a:r>
              <a:rPr lang="nl-NL" dirty="0" smtClean="0"/>
              <a:t> line 2</a:t>
            </a:r>
            <a:endParaRPr lang="nl-NL" dirty="0"/>
          </a:p>
        </p:txBody>
      </p:sp>
    </p:spTree>
  </p:cSld>
  <p:clrMapOvr>
    <a:masterClrMapping/>
  </p:clrMapOvr>
  <p:transition spd="slow"/>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zekeraarsVernieuwen">
    <p:spTree>
      <p:nvGrpSpPr>
        <p:cNvPr id="1" name=""/>
        <p:cNvGrpSpPr/>
        <p:nvPr/>
      </p:nvGrpSpPr>
      <p:grpSpPr>
        <a:xfrm>
          <a:off x="0" y="0"/>
          <a:ext cx="0" cy="0"/>
          <a:chOff x="0" y="0"/>
          <a:chExt cx="0" cy="0"/>
        </a:xfrm>
      </p:grpSpPr>
      <p:sp>
        <p:nvSpPr>
          <p:cNvPr id="2" name="Titel 1"/>
          <p:cNvSpPr>
            <a:spLocks noGrp="1"/>
          </p:cNvSpPr>
          <p:nvPr>
            <p:ph type="title"/>
          </p:nvPr>
        </p:nvSpPr>
        <p:spPr>
          <a:xfrm>
            <a:off x="990600" y="116632"/>
            <a:ext cx="7620000" cy="825500"/>
          </a:xfrm>
        </p:spPr>
        <p:txBody>
          <a:bodyPr/>
          <a:lstStyle>
            <a:lvl1pPr>
              <a:defRPr sz="3000">
                <a:solidFill>
                  <a:schemeClr val="accent2"/>
                </a:solidFill>
              </a:defRPr>
            </a:lvl1pPr>
          </a:lstStyle>
          <a:p>
            <a:r>
              <a:rPr lang="nl-NL" dirty="0" smtClean="0"/>
              <a:t>Klik om de stijl te bewerken</a:t>
            </a:r>
            <a:endParaRPr lang="nl-NL" dirty="0"/>
          </a:p>
        </p:txBody>
      </p:sp>
      <p:pic>
        <p:nvPicPr>
          <p:cNvPr id="8" name="Afbeelding 7" descr="Logo_vv_groot.jpg"/>
          <p:cNvPicPr>
            <a:picLocks noChangeAspect="1"/>
          </p:cNvPicPr>
          <p:nvPr userDrawn="1"/>
        </p:nvPicPr>
        <p:blipFill>
          <a:blip r:embed="rId2" cstate="print"/>
          <a:stretch>
            <a:fillRect/>
          </a:stretch>
        </p:blipFill>
        <p:spPr>
          <a:xfrm>
            <a:off x="7020272" y="5965730"/>
            <a:ext cx="1152128" cy="786642"/>
          </a:xfrm>
          <a:prstGeom prst="rect">
            <a:avLst/>
          </a:prstGeom>
        </p:spPr>
      </p:pic>
      <p:sp>
        <p:nvSpPr>
          <p:cNvPr id="3" name="Tijdelijke aanduiding voor dianummer 2"/>
          <p:cNvSpPr>
            <a:spLocks noGrp="1"/>
          </p:cNvSpPr>
          <p:nvPr>
            <p:ph type="sldNum" sz="quarter" idx="10"/>
          </p:nvPr>
        </p:nvSpPr>
        <p:spPr/>
        <p:txBody>
          <a:bodyPr/>
          <a:lstStyle/>
          <a:p>
            <a:fld id="{F85D4453-90D5-4A2F-9B87-4CB56BA229F2}" type="slidenum">
              <a:rPr lang="en-US" smtClean="0"/>
              <a:pPr/>
              <a:t>‹nr.›</a:t>
            </a:fld>
            <a:endParaRPr lang="en-US" b="1" dirty="0"/>
          </a:p>
        </p:txBody>
      </p:sp>
      <p:sp>
        <p:nvSpPr>
          <p:cNvPr id="10" name="Tijdelijke aanduiding voor inhoud 9"/>
          <p:cNvSpPr>
            <a:spLocks noGrp="1"/>
          </p:cNvSpPr>
          <p:nvPr>
            <p:ph sz="quarter" idx="11"/>
          </p:nvPr>
        </p:nvSpPr>
        <p:spPr>
          <a:xfrm>
            <a:off x="971376" y="1628775"/>
            <a:ext cx="6985000" cy="3024188"/>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dia - 30% naa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hthoek 2"/>
          <p:cNvSpPr/>
          <p:nvPr userDrawn="1"/>
        </p:nvSpPr>
        <p:spPr>
          <a:xfrm>
            <a:off x="1" y="0"/>
            <a:ext cx="3995936" cy="1844031"/>
          </a:xfrm>
          <a:custGeom>
            <a:avLst/>
            <a:gdLst>
              <a:gd name="connsiteX0" fmla="*/ 0 w 4427984"/>
              <a:gd name="connsiteY0" fmla="*/ 0 h 1521883"/>
              <a:gd name="connsiteX1" fmla="*/ 4427984 w 4427984"/>
              <a:gd name="connsiteY1" fmla="*/ 0 h 1521883"/>
              <a:gd name="connsiteX2" fmla="*/ 4427984 w 4427984"/>
              <a:gd name="connsiteY2" fmla="*/ 1521883 h 1521883"/>
              <a:gd name="connsiteX3" fmla="*/ 0 w 4427984"/>
              <a:gd name="connsiteY3" fmla="*/ 1521883 h 1521883"/>
              <a:gd name="connsiteX4" fmla="*/ 0 w 4427984"/>
              <a:gd name="connsiteY4" fmla="*/ 0 h 1521883"/>
              <a:gd name="connsiteX0" fmla="*/ 0 w 5209034"/>
              <a:gd name="connsiteY0" fmla="*/ 6350 h 1528233"/>
              <a:gd name="connsiteX1" fmla="*/ 5209034 w 5209034"/>
              <a:gd name="connsiteY1" fmla="*/ 0 h 1528233"/>
              <a:gd name="connsiteX2" fmla="*/ 4427984 w 5209034"/>
              <a:gd name="connsiteY2" fmla="*/ 1528233 h 1528233"/>
              <a:gd name="connsiteX3" fmla="*/ 0 w 5209034"/>
              <a:gd name="connsiteY3" fmla="*/ 1528233 h 1528233"/>
              <a:gd name="connsiteX4" fmla="*/ 0 w 5209034"/>
              <a:gd name="connsiteY4" fmla="*/ 6350 h 1528233"/>
              <a:gd name="connsiteX0" fmla="*/ 0 w 5209034"/>
              <a:gd name="connsiteY0" fmla="*/ 6350 h 1528233"/>
              <a:gd name="connsiteX1" fmla="*/ 5209034 w 5209034"/>
              <a:gd name="connsiteY1" fmla="*/ 0 h 1528233"/>
              <a:gd name="connsiteX2" fmla="*/ 4361963 w 5209034"/>
              <a:gd name="connsiteY2" fmla="*/ 1524302 h 1528233"/>
              <a:gd name="connsiteX3" fmla="*/ 0 w 5209034"/>
              <a:gd name="connsiteY3" fmla="*/ 1528233 h 1528233"/>
              <a:gd name="connsiteX4" fmla="*/ 0 w 5209034"/>
              <a:gd name="connsiteY4" fmla="*/ 6350 h 1528233"/>
              <a:gd name="connsiteX0" fmla="*/ 0 w 5204908"/>
              <a:gd name="connsiteY0" fmla="*/ 2419 h 1524302"/>
              <a:gd name="connsiteX1" fmla="*/ 5204908 w 5204908"/>
              <a:gd name="connsiteY1" fmla="*/ 0 h 1524302"/>
              <a:gd name="connsiteX2" fmla="*/ 4361963 w 5204908"/>
              <a:gd name="connsiteY2" fmla="*/ 1520371 h 1524302"/>
              <a:gd name="connsiteX3" fmla="*/ 0 w 5204908"/>
              <a:gd name="connsiteY3" fmla="*/ 1524302 h 1524302"/>
              <a:gd name="connsiteX4" fmla="*/ 0 w 5204908"/>
              <a:gd name="connsiteY4" fmla="*/ 2419 h 1524302"/>
              <a:gd name="connsiteX0" fmla="*/ 0 w 5206971"/>
              <a:gd name="connsiteY0" fmla="*/ 453 h 1522336"/>
              <a:gd name="connsiteX1" fmla="*/ 5206971 w 5206971"/>
              <a:gd name="connsiteY1" fmla="*/ 0 h 1522336"/>
              <a:gd name="connsiteX2" fmla="*/ 4361963 w 5206971"/>
              <a:gd name="connsiteY2" fmla="*/ 1518405 h 1522336"/>
              <a:gd name="connsiteX3" fmla="*/ 0 w 5206971"/>
              <a:gd name="connsiteY3" fmla="*/ 1522336 h 1522336"/>
              <a:gd name="connsiteX4" fmla="*/ 0 w 5206971"/>
              <a:gd name="connsiteY4" fmla="*/ 453 h 1522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971" h="1522336">
                <a:moveTo>
                  <a:pt x="0" y="453"/>
                </a:moveTo>
                <a:lnTo>
                  <a:pt x="5206971" y="0"/>
                </a:lnTo>
                <a:lnTo>
                  <a:pt x="4361963" y="1518405"/>
                </a:lnTo>
                <a:lnTo>
                  <a:pt x="0" y="1522336"/>
                </a:lnTo>
                <a:lnTo>
                  <a:pt x="0" y="4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24" name="Line 4"/>
          <p:cNvSpPr>
            <a:spLocks noChangeShapeType="1"/>
          </p:cNvSpPr>
          <p:nvPr userDrawn="1"/>
        </p:nvSpPr>
        <p:spPr bwMode="auto">
          <a:xfrm>
            <a:off x="0" y="6140450"/>
            <a:ext cx="9144000" cy="0"/>
          </a:xfrm>
          <a:prstGeom prst="line">
            <a:avLst/>
          </a:prstGeom>
          <a:noFill/>
          <a:ln w="34925">
            <a:solidFill>
              <a:srgbClr val="3F9C35"/>
            </a:solidFill>
            <a:round/>
            <a:headEnd type="none" w="sm" len="sm"/>
            <a:tailEnd type="none" w="sm" len="sm"/>
          </a:ln>
          <a:effectLst/>
        </p:spPr>
        <p:txBody>
          <a:bodyPr wrap="none" lIns="0" tIns="0" rIns="0" bIns="0" anchor="ctr"/>
          <a:lstStyle/>
          <a:p>
            <a:endParaRPr lang="nl-NL"/>
          </a:p>
        </p:txBody>
      </p:sp>
      <p:pic>
        <p:nvPicPr>
          <p:cNvPr id="11" name="Picture 4" descr="naald"/>
          <p:cNvPicPr>
            <a:picLocks noChangeAspect="1" noChangeArrowheads="1"/>
          </p:cNvPicPr>
          <p:nvPr userDrawn="1"/>
        </p:nvPicPr>
        <p:blipFill>
          <a:blip r:embed="rId3" cstate="print"/>
          <a:srcRect/>
          <a:stretch>
            <a:fillRect/>
          </a:stretch>
        </p:blipFill>
        <p:spPr bwMode="auto">
          <a:xfrm>
            <a:off x="3347863" y="2704"/>
            <a:ext cx="792089" cy="1841327"/>
          </a:xfrm>
          <a:prstGeom prst="rect">
            <a:avLst/>
          </a:prstGeom>
          <a:noFill/>
        </p:spPr>
      </p:pic>
      <p:sp>
        <p:nvSpPr>
          <p:cNvPr id="10" name="Rectangle 5"/>
          <p:cNvSpPr>
            <a:spLocks noGrp="1" noChangeArrowheads="1"/>
          </p:cNvSpPr>
          <p:nvPr>
            <p:ph type="ctrTitle" hasCustomPrompt="1"/>
          </p:nvPr>
        </p:nvSpPr>
        <p:spPr>
          <a:xfrm>
            <a:off x="251520" y="244746"/>
            <a:ext cx="3384376" cy="576063"/>
          </a:xfrm>
          <a:ln>
            <a:headEnd/>
            <a:tailEnd/>
          </a:ln>
        </p:spPr>
        <p:txBody>
          <a:bodyPr anchor="t"/>
          <a:lstStyle>
            <a:lvl1pPr marL="0" indent="0">
              <a:lnSpc>
                <a:spcPct val="90000"/>
              </a:lnSpc>
              <a:defRPr sz="4000">
                <a:solidFill>
                  <a:schemeClr val="accent1"/>
                </a:solidFill>
              </a:defRPr>
            </a:lvl1pPr>
          </a:lstStyle>
          <a:p>
            <a:r>
              <a:rPr lang="nl-NL" dirty="0" smtClean="0"/>
              <a:t>Master </a:t>
            </a:r>
            <a:r>
              <a:rPr lang="nl-NL" dirty="0" err="1" smtClean="0"/>
              <a:t>title</a:t>
            </a:r>
            <a:endParaRPr lang="nl-NL" dirty="0"/>
          </a:p>
        </p:txBody>
      </p:sp>
      <p:sp>
        <p:nvSpPr>
          <p:cNvPr id="12" name="Rectangle 6"/>
          <p:cNvSpPr>
            <a:spLocks noGrp="1" noChangeArrowheads="1"/>
          </p:cNvSpPr>
          <p:nvPr>
            <p:ph type="subTitle" idx="1" hasCustomPrompt="1"/>
          </p:nvPr>
        </p:nvSpPr>
        <p:spPr>
          <a:xfrm>
            <a:off x="251520" y="892818"/>
            <a:ext cx="3024336" cy="720080"/>
          </a:xfrm>
          <a:effectLst/>
        </p:spPr>
        <p:txBody>
          <a:bodyPr/>
          <a:lstStyle>
            <a:lvl1pPr marL="0" indent="0">
              <a:lnSpc>
                <a:spcPct val="85000"/>
              </a:lnSpc>
              <a:spcBef>
                <a:spcPct val="0"/>
              </a:spcBef>
              <a:spcAft>
                <a:spcPts val="800"/>
              </a:spcAft>
              <a:buFontTx/>
              <a:buNone/>
              <a:tabLst/>
              <a:defRPr sz="2400" baseline="0">
                <a:solidFill>
                  <a:schemeClr val="tx1"/>
                </a:solidFill>
              </a:defRPr>
            </a:lvl1pPr>
          </a:lstStyle>
          <a:p>
            <a:r>
              <a:rPr lang="nl-NL" dirty="0" err="1" smtClean="0"/>
              <a:t>Subtitle</a:t>
            </a:r>
            <a:r>
              <a:rPr lang="nl-NL" dirty="0" smtClean="0"/>
              <a:t> line 1</a:t>
            </a:r>
          </a:p>
          <a:p>
            <a:r>
              <a:rPr lang="nl-NL" dirty="0" err="1" smtClean="0"/>
              <a:t>Subtitle</a:t>
            </a:r>
            <a:r>
              <a:rPr lang="nl-NL" dirty="0" smtClean="0"/>
              <a:t> line 2</a:t>
            </a:r>
            <a:endParaRPr lang="nl-NL" dirty="0"/>
          </a:p>
        </p:txBody>
      </p:sp>
    </p:spTree>
    <p:extLst>
      <p:ext uri="{BB962C8B-B14F-4D97-AF65-F5344CB8AC3E}">
        <p14:creationId xmlns:p14="http://schemas.microsoft.com/office/powerpoint/2010/main" val="3463988975"/>
      </p:ext>
    </p:extLst>
  </p:cSld>
  <p:clrMapOvr>
    <a:masterClrMapping/>
  </p:clrMapOvr>
  <p:transition spd="slow"/>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dia - 50% naa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hthoek 2"/>
          <p:cNvSpPr/>
          <p:nvPr userDrawn="1"/>
        </p:nvSpPr>
        <p:spPr>
          <a:xfrm>
            <a:off x="0" y="0"/>
            <a:ext cx="6009779" cy="1844031"/>
          </a:xfrm>
          <a:custGeom>
            <a:avLst/>
            <a:gdLst>
              <a:gd name="connsiteX0" fmla="*/ 0 w 4427984"/>
              <a:gd name="connsiteY0" fmla="*/ 0 h 1521883"/>
              <a:gd name="connsiteX1" fmla="*/ 4427984 w 4427984"/>
              <a:gd name="connsiteY1" fmla="*/ 0 h 1521883"/>
              <a:gd name="connsiteX2" fmla="*/ 4427984 w 4427984"/>
              <a:gd name="connsiteY2" fmla="*/ 1521883 h 1521883"/>
              <a:gd name="connsiteX3" fmla="*/ 0 w 4427984"/>
              <a:gd name="connsiteY3" fmla="*/ 1521883 h 1521883"/>
              <a:gd name="connsiteX4" fmla="*/ 0 w 4427984"/>
              <a:gd name="connsiteY4" fmla="*/ 0 h 1521883"/>
              <a:gd name="connsiteX0" fmla="*/ 0 w 5209034"/>
              <a:gd name="connsiteY0" fmla="*/ 6350 h 1528233"/>
              <a:gd name="connsiteX1" fmla="*/ 5209034 w 5209034"/>
              <a:gd name="connsiteY1" fmla="*/ 0 h 1528233"/>
              <a:gd name="connsiteX2" fmla="*/ 4427984 w 5209034"/>
              <a:gd name="connsiteY2" fmla="*/ 1528233 h 1528233"/>
              <a:gd name="connsiteX3" fmla="*/ 0 w 5209034"/>
              <a:gd name="connsiteY3" fmla="*/ 1528233 h 1528233"/>
              <a:gd name="connsiteX4" fmla="*/ 0 w 5209034"/>
              <a:gd name="connsiteY4" fmla="*/ 6350 h 1528233"/>
              <a:gd name="connsiteX0" fmla="*/ 0 w 5209034"/>
              <a:gd name="connsiteY0" fmla="*/ 6350 h 1528233"/>
              <a:gd name="connsiteX1" fmla="*/ 5209034 w 5209034"/>
              <a:gd name="connsiteY1" fmla="*/ 0 h 1528233"/>
              <a:gd name="connsiteX2" fmla="*/ 4361963 w 5209034"/>
              <a:gd name="connsiteY2" fmla="*/ 1524302 h 1528233"/>
              <a:gd name="connsiteX3" fmla="*/ 0 w 5209034"/>
              <a:gd name="connsiteY3" fmla="*/ 1528233 h 1528233"/>
              <a:gd name="connsiteX4" fmla="*/ 0 w 5209034"/>
              <a:gd name="connsiteY4" fmla="*/ 6350 h 1528233"/>
              <a:gd name="connsiteX0" fmla="*/ 0 w 5204908"/>
              <a:gd name="connsiteY0" fmla="*/ 2419 h 1524302"/>
              <a:gd name="connsiteX1" fmla="*/ 5204908 w 5204908"/>
              <a:gd name="connsiteY1" fmla="*/ 0 h 1524302"/>
              <a:gd name="connsiteX2" fmla="*/ 4361963 w 5204908"/>
              <a:gd name="connsiteY2" fmla="*/ 1520371 h 1524302"/>
              <a:gd name="connsiteX3" fmla="*/ 0 w 5204908"/>
              <a:gd name="connsiteY3" fmla="*/ 1524302 h 1524302"/>
              <a:gd name="connsiteX4" fmla="*/ 0 w 5204908"/>
              <a:gd name="connsiteY4" fmla="*/ 2419 h 1524302"/>
              <a:gd name="connsiteX0" fmla="*/ 0 w 5206971"/>
              <a:gd name="connsiteY0" fmla="*/ 453 h 1522336"/>
              <a:gd name="connsiteX1" fmla="*/ 5206971 w 5206971"/>
              <a:gd name="connsiteY1" fmla="*/ 0 h 1522336"/>
              <a:gd name="connsiteX2" fmla="*/ 4361963 w 5206971"/>
              <a:gd name="connsiteY2" fmla="*/ 1518405 h 1522336"/>
              <a:gd name="connsiteX3" fmla="*/ 0 w 5206971"/>
              <a:gd name="connsiteY3" fmla="*/ 1522336 h 1522336"/>
              <a:gd name="connsiteX4" fmla="*/ 0 w 5206971"/>
              <a:gd name="connsiteY4" fmla="*/ 453 h 1522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971" h="1522336">
                <a:moveTo>
                  <a:pt x="0" y="453"/>
                </a:moveTo>
                <a:lnTo>
                  <a:pt x="5206971" y="0"/>
                </a:lnTo>
                <a:lnTo>
                  <a:pt x="4361963" y="1518405"/>
                </a:lnTo>
                <a:lnTo>
                  <a:pt x="0" y="1522336"/>
                </a:lnTo>
                <a:lnTo>
                  <a:pt x="0" y="4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24" name="Line 4"/>
          <p:cNvSpPr>
            <a:spLocks noChangeShapeType="1"/>
          </p:cNvSpPr>
          <p:nvPr userDrawn="1"/>
        </p:nvSpPr>
        <p:spPr bwMode="auto">
          <a:xfrm>
            <a:off x="0" y="6140450"/>
            <a:ext cx="9144000" cy="0"/>
          </a:xfrm>
          <a:prstGeom prst="line">
            <a:avLst/>
          </a:prstGeom>
          <a:noFill/>
          <a:ln w="34925">
            <a:solidFill>
              <a:srgbClr val="3F9C35"/>
            </a:solidFill>
            <a:round/>
            <a:headEnd type="none" w="sm" len="sm"/>
            <a:tailEnd type="none" w="sm" len="sm"/>
          </a:ln>
          <a:effectLst/>
        </p:spPr>
        <p:txBody>
          <a:bodyPr wrap="none" lIns="0" tIns="0" rIns="0" bIns="0" anchor="ctr"/>
          <a:lstStyle/>
          <a:p>
            <a:endParaRPr lang="nl-NL"/>
          </a:p>
        </p:txBody>
      </p:sp>
      <p:pic>
        <p:nvPicPr>
          <p:cNvPr id="11" name="Picture 4" descr="naald"/>
          <p:cNvPicPr>
            <a:picLocks noChangeAspect="1" noChangeArrowheads="1"/>
          </p:cNvPicPr>
          <p:nvPr userDrawn="1"/>
        </p:nvPicPr>
        <p:blipFill>
          <a:blip r:embed="rId3" cstate="print"/>
          <a:srcRect/>
          <a:stretch>
            <a:fillRect/>
          </a:stretch>
        </p:blipFill>
        <p:spPr bwMode="auto">
          <a:xfrm>
            <a:off x="5035930" y="0"/>
            <a:ext cx="1051930" cy="1844824"/>
          </a:xfrm>
          <a:prstGeom prst="rect">
            <a:avLst/>
          </a:prstGeom>
          <a:noFill/>
        </p:spPr>
      </p:pic>
      <p:sp>
        <p:nvSpPr>
          <p:cNvPr id="10" name="Rectangle 5"/>
          <p:cNvSpPr>
            <a:spLocks noGrp="1" noChangeArrowheads="1"/>
          </p:cNvSpPr>
          <p:nvPr>
            <p:ph type="ctrTitle" hasCustomPrompt="1"/>
          </p:nvPr>
        </p:nvSpPr>
        <p:spPr>
          <a:xfrm>
            <a:off x="251520" y="244746"/>
            <a:ext cx="5256584" cy="576063"/>
          </a:xfrm>
          <a:ln>
            <a:headEnd/>
            <a:tailEnd/>
          </a:ln>
        </p:spPr>
        <p:txBody>
          <a:bodyPr anchor="t"/>
          <a:lstStyle>
            <a:lvl1pPr marL="0" indent="0">
              <a:lnSpc>
                <a:spcPct val="90000"/>
              </a:lnSpc>
              <a:defRPr sz="4000">
                <a:solidFill>
                  <a:schemeClr val="accent1"/>
                </a:solidFill>
              </a:defRPr>
            </a:lvl1pPr>
          </a:lstStyle>
          <a:p>
            <a:r>
              <a:rPr lang="nl-NL" dirty="0" smtClean="0"/>
              <a:t>Master </a:t>
            </a:r>
            <a:r>
              <a:rPr lang="nl-NL" dirty="0" err="1" smtClean="0"/>
              <a:t>title</a:t>
            </a:r>
            <a:endParaRPr lang="nl-NL" dirty="0"/>
          </a:p>
        </p:txBody>
      </p:sp>
      <p:sp>
        <p:nvSpPr>
          <p:cNvPr id="12" name="Rectangle 6"/>
          <p:cNvSpPr>
            <a:spLocks noGrp="1" noChangeArrowheads="1"/>
          </p:cNvSpPr>
          <p:nvPr>
            <p:ph type="subTitle" idx="1" hasCustomPrompt="1"/>
          </p:nvPr>
        </p:nvSpPr>
        <p:spPr>
          <a:xfrm>
            <a:off x="251519" y="892818"/>
            <a:ext cx="4697373" cy="720080"/>
          </a:xfrm>
          <a:effectLst/>
        </p:spPr>
        <p:txBody>
          <a:bodyPr/>
          <a:lstStyle>
            <a:lvl1pPr marL="0" indent="0">
              <a:lnSpc>
                <a:spcPct val="85000"/>
              </a:lnSpc>
              <a:spcBef>
                <a:spcPct val="0"/>
              </a:spcBef>
              <a:spcAft>
                <a:spcPts val="800"/>
              </a:spcAft>
              <a:buFontTx/>
              <a:buNone/>
              <a:tabLst/>
              <a:defRPr sz="2400" baseline="0">
                <a:solidFill>
                  <a:schemeClr val="tx1"/>
                </a:solidFill>
              </a:defRPr>
            </a:lvl1pPr>
          </a:lstStyle>
          <a:p>
            <a:r>
              <a:rPr lang="nl-NL" dirty="0" err="1" smtClean="0"/>
              <a:t>Subtitle</a:t>
            </a:r>
            <a:r>
              <a:rPr lang="nl-NL" dirty="0" smtClean="0"/>
              <a:t> line 1</a:t>
            </a:r>
          </a:p>
          <a:p>
            <a:r>
              <a:rPr lang="nl-NL" dirty="0" err="1" smtClean="0"/>
              <a:t>Subtitle</a:t>
            </a:r>
            <a:r>
              <a:rPr lang="nl-NL" dirty="0" smtClean="0"/>
              <a:t> line 2</a:t>
            </a:r>
            <a:endParaRPr lang="nl-NL" dirty="0"/>
          </a:p>
        </p:txBody>
      </p:sp>
    </p:spTree>
  </p:cSld>
  <p:clrMapOvr>
    <a:masterClrMapping/>
  </p:clrMapOvr>
  <p:transition spd="slow"/>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dia - 80% naa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hthoek 2"/>
          <p:cNvSpPr/>
          <p:nvPr userDrawn="1"/>
        </p:nvSpPr>
        <p:spPr>
          <a:xfrm>
            <a:off x="0" y="0"/>
            <a:ext cx="8316416" cy="1844031"/>
          </a:xfrm>
          <a:custGeom>
            <a:avLst/>
            <a:gdLst>
              <a:gd name="connsiteX0" fmla="*/ 0 w 4427984"/>
              <a:gd name="connsiteY0" fmla="*/ 0 h 1521883"/>
              <a:gd name="connsiteX1" fmla="*/ 4427984 w 4427984"/>
              <a:gd name="connsiteY1" fmla="*/ 0 h 1521883"/>
              <a:gd name="connsiteX2" fmla="*/ 4427984 w 4427984"/>
              <a:gd name="connsiteY2" fmla="*/ 1521883 h 1521883"/>
              <a:gd name="connsiteX3" fmla="*/ 0 w 4427984"/>
              <a:gd name="connsiteY3" fmla="*/ 1521883 h 1521883"/>
              <a:gd name="connsiteX4" fmla="*/ 0 w 4427984"/>
              <a:gd name="connsiteY4" fmla="*/ 0 h 1521883"/>
              <a:gd name="connsiteX0" fmla="*/ 0 w 5209034"/>
              <a:gd name="connsiteY0" fmla="*/ 6350 h 1528233"/>
              <a:gd name="connsiteX1" fmla="*/ 5209034 w 5209034"/>
              <a:gd name="connsiteY1" fmla="*/ 0 h 1528233"/>
              <a:gd name="connsiteX2" fmla="*/ 4427984 w 5209034"/>
              <a:gd name="connsiteY2" fmla="*/ 1528233 h 1528233"/>
              <a:gd name="connsiteX3" fmla="*/ 0 w 5209034"/>
              <a:gd name="connsiteY3" fmla="*/ 1528233 h 1528233"/>
              <a:gd name="connsiteX4" fmla="*/ 0 w 5209034"/>
              <a:gd name="connsiteY4" fmla="*/ 6350 h 1528233"/>
              <a:gd name="connsiteX0" fmla="*/ 0 w 5209034"/>
              <a:gd name="connsiteY0" fmla="*/ 6350 h 1528233"/>
              <a:gd name="connsiteX1" fmla="*/ 5209034 w 5209034"/>
              <a:gd name="connsiteY1" fmla="*/ 0 h 1528233"/>
              <a:gd name="connsiteX2" fmla="*/ 4361963 w 5209034"/>
              <a:gd name="connsiteY2" fmla="*/ 1524302 h 1528233"/>
              <a:gd name="connsiteX3" fmla="*/ 0 w 5209034"/>
              <a:gd name="connsiteY3" fmla="*/ 1528233 h 1528233"/>
              <a:gd name="connsiteX4" fmla="*/ 0 w 5209034"/>
              <a:gd name="connsiteY4" fmla="*/ 6350 h 1528233"/>
              <a:gd name="connsiteX0" fmla="*/ 0 w 5204908"/>
              <a:gd name="connsiteY0" fmla="*/ 2419 h 1524302"/>
              <a:gd name="connsiteX1" fmla="*/ 5204908 w 5204908"/>
              <a:gd name="connsiteY1" fmla="*/ 0 h 1524302"/>
              <a:gd name="connsiteX2" fmla="*/ 4361963 w 5204908"/>
              <a:gd name="connsiteY2" fmla="*/ 1520371 h 1524302"/>
              <a:gd name="connsiteX3" fmla="*/ 0 w 5204908"/>
              <a:gd name="connsiteY3" fmla="*/ 1524302 h 1524302"/>
              <a:gd name="connsiteX4" fmla="*/ 0 w 5204908"/>
              <a:gd name="connsiteY4" fmla="*/ 2419 h 1524302"/>
              <a:gd name="connsiteX0" fmla="*/ 0 w 5206971"/>
              <a:gd name="connsiteY0" fmla="*/ 453 h 1522336"/>
              <a:gd name="connsiteX1" fmla="*/ 5206971 w 5206971"/>
              <a:gd name="connsiteY1" fmla="*/ 0 h 1522336"/>
              <a:gd name="connsiteX2" fmla="*/ 4361963 w 5206971"/>
              <a:gd name="connsiteY2" fmla="*/ 1518405 h 1522336"/>
              <a:gd name="connsiteX3" fmla="*/ 0 w 5206971"/>
              <a:gd name="connsiteY3" fmla="*/ 1522336 h 1522336"/>
              <a:gd name="connsiteX4" fmla="*/ 0 w 5206971"/>
              <a:gd name="connsiteY4" fmla="*/ 453 h 1522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971" h="1522336">
                <a:moveTo>
                  <a:pt x="0" y="453"/>
                </a:moveTo>
                <a:lnTo>
                  <a:pt x="5206971" y="0"/>
                </a:lnTo>
                <a:lnTo>
                  <a:pt x="4361963" y="1518405"/>
                </a:lnTo>
                <a:lnTo>
                  <a:pt x="0" y="1522336"/>
                </a:lnTo>
                <a:lnTo>
                  <a:pt x="0" y="4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24" name="Line 4"/>
          <p:cNvSpPr>
            <a:spLocks noChangeShapeType="1"/>
          </p:cNvSpPr>
          <p:nvPr userDrawn="1"/>
        </p:nvSpPr>
        <p:spPr bwMode="auto">
          <a:xfrm>
            <a:off x="0" y="6140450"/>
            <a:ext cx="9144000" cy="0"/>
          </a:xfrm>
          <a:prstGeom prst="line">
            <a:avLst/>
          </a:prstGeom>
          <a:noFill/>
          <a:ln w="34925">
            <a:solidFill>
              <a:srgbClr val="3F9C35"/>
            </a:solidFill>
            <a:round/>
            <a:headEnd type="none" w="sm" len="sm"/>
            <a:tailEnd type="none" w="sm" len="sm"/>
          </a:ln>
          <a:effectLst/>
        </p:spPr>
        <p:txBody>
          <a:bodyPr wrap="none" lIns="0" tIns="0" rIns="0" bIns="0" anchor="ctr"/>
          <a:lstStyle/>
          <a:p>
            <a:endParaRPr lang="nl-NL"/>
          </a:p>
        </p:txBody>
      </p:sp>
      <p:pic>
        <p:nvPicPr>
          <p:cNvPr id="11" name="Picture 4" descr="naald"/>
          <p:cNvPicPr>
            <a:picLocks noChangeAspect="1" noChangeArrowheads="1"/>
          </p:cNvPicPr>
          <p:nvPr userDrawn="1"/>
        </p:nvPicPr>
        <p:blipFill>
          <a:blip r:embed="rId3" cstate="print"/>
          <a:srcRect/>
          <a:stretch>
            <a:fillRect/>
          </a:stretch>
        </p:blipFill>
        <p:spPr bwMode="auto">
          <a:xfrm>
            <a:off x="6948264" y="-793"/>
            <a:ext cx="1512168" cy="1844824"/>
          </a:xfrm>
          <a:prstGeom prst="rect">
            <a:avLst/>
          </a:prstGeom>
          <a:noFill/>
        </p:spPr>
      </p:pic>
      <p:sp>
        <p:nvSpPr>
          <p:cNvPr id="12" name="Rectangle 5"/>
          <p:cNvSpPr>
            <a:spLocks noGrp="1" noChangeArrowheads="1"/>
          </p:cNvSpPr>
          <p:nvPr>
            <p:ph type="ctrTitle" hasCustomPrompt="1"/>
          </p:nvPr>
        </p:nvSpPr>
        <p:spPr>
          <a:xfrm>
            <a:off x="251520" y="244746"/>
            <a:ext cx="7344816" cy="576063"/>
          </a:xfrm>
          <a:ln>
            <a:headEnd/>
            <a:tailEnd/>
          </a:ln>
        </p:spPr>
        <p:txBody>
          <a:bodyPr anchor="t"/>
          <a:lstStyle>
            <a:lvl1pPr marL="0" indent="0">
              <a:lnSpc>
                <a:spcPct val="90000"/>
              </a:lnSpc>
              <a:defRPr sz="4000">
                <a:solidFill>
                  <a:schemeClr val="accent1"/>
                </a:solidFill>
              </a:defRPr>
            </a:lvl1pPr>
          </a:lstStyle>
          <a:p>
            <a:r>
              <a:rPr lang="nl-NL" dirty="0" smtClean="0"/>
              <a:t>Master </a:t>
            </a:r>
            <a:r>
              <a:rPr lang="nl-NL" dirty="0" err="1" smtClean="0"/>
              <a:t>title</a:t>
            </a:r>
            <a:endParaRPr lang="nl-NL" dirty="0"/>
          </a:p>
        </p:txBody>
      </p:sp>
      <p:sp>
        <p:nvSpPr>
          <p:cNvPr id="13" name="Rectangle 6"/>
          <p:cNvSpPr>
            <a:spLocks noGrp="1" noChangeArrowheads="1"/>
          </p:cNvSpPr>
          <p:nvPr>
            <p:ph type="subTitle" idx="1" hasCustomPrompt="1"/>
          </p:nvPr>
        </p:nvSpPr>
        <p:spPr>
          <a:xfrm>
            <a:off x="251519" y="892818"/>
            <a:ext cx="6563453" cy="720080"/>
          </a:xfrm>
          <a:effectLst/>
        </p:spPr>
        <p:txBody>
          <a:bodyPr/>
          <a:lstStyle>
            <a:lvl1pPr marL="0" indent="0">
              <a:lnSpc>
                <a:spcPct val="85000"/>
              </a:lnSpc>
              <a:spcBef>
                <a:spcPct val="0"/>
              </a:spcBef>
              <a:spcAft>
                <a:spcPts val="800"/>
              </a:spcAft>
              <a:buFontTx/>
              <a:buNone/>
              <a:tabLst/>
              <a:defRPr sz="2400" baseline="0">
                <a:solidFill>
                  <a:schemeClr val="tx1"/>
                </a:solidFill>
              </a:defRPr>
            </a:lvl1pPr>
          </a:lstStyle>
          <a:p>
            <a:r>
              <a:rPr lang="nl-NL" dirty="0" err="1" smtClean="0"/>
              <a:t>Subtitle</a:t>
            </a:r>
            <a:r>
              <a:rPr lang="nl-NL" dirty="0" smtClean="0"/>
              <a:t> line 1</a:t>
            </a:r>
          </a:p>
          <a:p>
            <a:r>
              <a:rPr lang="nl-NL" dirty="0" err="1" smtClean="0"/>
              <a:t>Subtitle</a:t>
            </a:r>
            <a:r>
              <a:rPr lang="nl-NL" dirty="0" smtClean="0"/>
              <a:t> line 2</a:t>
            </a:r>
            <a:endParaRPr lang="nl-NL" dirty="0"/>
          </a:p>
        </p:txBody>
      </p:sp>
    </p:spTree>
    <p:extLst>
      <p:ext uri="{BB962C8B-B14F-4D97-AF65-F5344CB8AC3E}">
        <p14:creationId xmlns:p14="http://schemas.microsoft.com/office/powerpoint/2010/main" val="3369991326"/>
      </p:ext>
    </p:extLst>
  </p:cSld>
  <p:clrMapOvr>
    <a:masterClrMapping/>
  </p:clrMapOvr>
  <p:transition spd="slow"/>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 dia">
    <p:spTree>
      <p:nvGrpSpPr>
        <p:cNvPr id="1" name=""/>
        <p:cNvGrpSpPr/>
        <p:nvPr/>
      </p:nvGrpSpPr>
      <p:grpSpPr>
        <a:xfrm>
          <a:off x="0" y="0"/>
          <a:ext cx="0" cy="0"/>
          <a:chOff x="0" y="0"/>
          <a:chExt cx="0" cy="0"/>
        </a:xfrm>
      </p:grpSpPr>
      <p:sp>
        <p:nvSpPr>
          <p:cNvPr id="2" name="Titel 1"/>
          <p:cNvSpPr>
            <a:spLocks noGrp="1"/>
          </p:cNvSpPr>
          <p:nvPr>
            <p:ph type="title"/>
          </p:nvPr>
        </p:nvSpPr>
        <p:spPr>
          <a:xfrm>
            <a:off x="990600" y="165100"/>
            <a:ext cx="7620000" cy="825500"/>
          </a:xfrm>
        </p:spPr>
        <p:txBody>
          <a:bodyPr/>
          <a:lstStyle>
            <a:lvl1pPr>
              <a:defRPr>
                <a:solidFill>
                  <a:schemeClr val="accent1"/>
                </a:solidFill>
              </a:defRPr>
            </a:lvl1pPr>
          </a:lstStyle>
          <a:p>
            <a:r>
              <a:rPr lang="en-US" smtClean="0"/>
              <a:t>Click to edit Master title style</a:t>
            </a:r>
            <a:endParaRPr lang="nl-NL" dirty="0"/>
          </a:p>
        </p:txBody>
      </p:sp>
      <p:sp>
        <p:nvSpPr>
          <p:cNvPr id="5" name="Tijdelijke aanduiding voor inhoud 4"/>
          <p:cNvSpPr>
            <a:spLocks noGrp="1"/>
          </p:cNvSpPr>
          <p:nvPr>
            <p:ph sz="quarter" idx="11"/>
          </p:nvPr>
        </p:nvSpPr>
        <p:spPr>
          <a:xfrm>
            <a:off x="990600" y="1412776"/>
            <a:ext cx="7632700" cy="4536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7" name="Tijdelijke aanduiding voor datum 6"/>
          <p:cNvSpPr>
            <a:spLocks noGrp="1"/>
          </p:cNvSpPr>
          <p:nvPr>
            <p:ph type="dt" sz="half" idx="12"/>
          </p:nvPr>
        </p:nvSpPr>
        <p:spPr/>
        <p:txBody>
          <a:bodyPr/>
          <a:lstStyle/>
          <a:p>
            <a:endParaRPr lang="nl-NL" dirty="0"/>
          </a:p>
        </p:txBody>
      </p:sp>
      <p:sp>
        <p:nvSpPr>
          <p:cNvPr id="8" name="Tijdelijke aanduiding voor voettekst 7"/>
          <p:cNvSpPr>
            <a:spLocks noGrp="1"/>
          </p:cNvSpPr>
          <p:nvPr>
            <p:ph type="ftr" sz="quarter" idx="13"/>
          </p:nvPr>
        </p:nvSpPr>
        <p:spPr/>
        <p:txBody>
          <a:bodyPr/>
          <a:lstStyle/>
          <a:p>
            <a:r>
              <a:rPr lang="nl-NL" smtClean="0"/>
              <a:t>fdgdfg</a:t>
            </a:r>
            <a:endParaRPr lang="nl-NL" dirty="0"/>
          </a:p>
        </p:txBody>
      </p:sp>
      <p:sp>
        <p:nvSpPr>
          <p:cNvPr id="9" name="Tijdelijke aanduiding voor dianummer 8"/>
          <p:cNvSpPr>
            <a:spLocks noGrp="1"/>
          </p:cNvSpPr>
          <p:nvPr>
            <p:ph type="sldNum" sz="quarter" idx="14"/>
          </p:nvPr>
        </p:nvSpPr>
        <p:spPr/>
        <p:txBody>
          <a:bodyPr/>
          <a:lstStyle/>
          <a:p>
            <a:fld id="{F85D4453-90D5-4A2F-9B87-4CB56BA229F2}" type="slidenum">
              <a:rPr lang="en-US" smtClean="0"/>
              <a:pPr/>
              <a:t>‹nr.›</a:t>
            </a:fld>
            <a:endParaRPr lang="en-US" b="1" dirty="0"/>
          </a:p>
        </p:txBody>
      </p:sp>
    </p:spTree>
    <p:extLst>
      <p:ext uri="{BB962C8B-B14F-4D97-AF65-F5344CB8AC3E}">
        <p14:creationId xmlns:p14="http://schemas.microsoft.com/office/powerpoint/2010/main" val="3159323140"/>
      </p:ext>
    </p:extLst>
  </p:cSld>
  <p:clrMapOvr>
    <a:masterClrMapping/>
  </p:clrMapOvr>
  <p:transition spd="slow"/>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Dia - 1:1">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1" hasCustomPrompt="1"/>
          </p:nvPr>
        </p:nvSpPr>
        <p:spPr>
          <a:xfrm>
            <a:off x="2762672" y="1418400"/>
            <a:ext cx="4032448" cy="4032448"/>
          </a:xfrm>
          <a:ln w="12700">
            <a:noFill/>
          </a:ln>
          <a:effectLst>
            <a:outerShdw blurRad="50800" dist="38100" dir="2700000" algn="tl" rotWithShape="0">
              <a:prstClr val="black">
                <a:alpha val="40000"/>
              </a:prstClr>
            </a:outerShdw>
            <a:reflection blurRad="6350" stA="52000" endA="300" endPos="10000" dir="5400000" sy="-100000" algn="bl" rotWithShape="0"/>
          </a:effectLst>
        </p:spPr>
        <p:txBody>
          <a:bodyPr/>
          <a:lstStyle>
            <a:lvl1pPr marL="0" indent="0">
              <a:buNone/>
              <a:defRPr baseline="0"/>
            </a:lvl1pPr>
          </a:lstStyle>
          <a:p>
            <a:r>
              <a:rPr lang="nl-NL" dirty="0" smtClean="0"/>
              <a:t>  Klik om een afbeelding toe te voegen</a:t>
            </a:r>
            <a:endParaRPr lang="nl-NL" dirty="0"/>
          </a:p>
        </p:txBody>
      </p:sp>
      <p:sp>
        <p:nvSpPr>
          <p:cNvPr id="2" name="Titel 1"/>
          <p:cNvSpPr>
            <a:spLocks noGrp="1"/>
          </p:cNvSpPr>
          <p:nvPr>
            <p:ph type="title" hasCustomPrompt="1"/>
          </p:nvPr>
        </p:nvSpPr>
        <p:spPr/>
        <p:txBody>
          <a:bodyPr/>
          <a:lstStyle>
            <a:lvl1pPr>
              <a:defRPr/>
            </a:lvl1pPr>
          </a:lstStyle>
          <a:p>
            <a:r>
              <a:rPr lang="nl-NL" dirty="0" smtClean="0"/>
              <a:t>Klik om de titel te bewerken</a:t>
            </a:r>
            <a:endParaRPr lang="nl-NL" dirty="0"/>
          </a:p>
        </p:txBody>
      </p:sp>
      <p:sp>
        <p:nvSpPr>
          <p:cNvPr id="6" name="Tijdelijke aanduiding voor datum 5"/>
          <p:cNvSpPr>
            <a:spLocks noGrp="1"/>
          </p:cNvSpPr>
          <p:nvPr>
            <p:ph type="dt" sz="half" idx="12"/>
          </p:nvPr>
        </p:nvSpPr>
        <p:spPr/>
        <p:txBody>
          <a:bodyPr/>
          <a:lstStyle/>
          <a:p>
            <a:endParaRPr lang="nl-NL" dirty="0"/>
          </a:p>
        </p:txBody>
      </p:sp>
      <p:sp>
        <p:nvSpPr>
          <p:cNvPr id="7" name="Tijdelijke aanduiding voor voettekst 6"/>
          <p:cNvSpPr>
            <a:spLocks noGrp="1"/>
          </p:cNvSpPr>
          <p:nvPr>
            <p:ph type="ftr" sz="quarter" idx="13"/>
          </p:nvPr>
        </p:nvSpPr>
        <p:spPr/>
        <p:txBody>
          <a:bodyPr/>
          <a:lstStyle/>
          <a:p>
            <a:r>
              <a:rPr lang="nl-NL" smtClean="0"/>
              <a:t>fdgdfg</a:t>
            </a:r>
            <a:endParaRPr lang="nl-NL" dirty="0"/>
          </a:p>
        </p:txBody>
      </p:sp>
      <p:sp>
        <p:nvSpPr>
          <p:cNvPr id="8" name="Tijdelijke aanduiding voor dianummer 7"/>
          <p:cNvSpPr>
            <a:spLocks noGrp="1"/>
          </p:cNvSpPr>
          <p:nvPr>
            <p:ph type="sldNum" sz="quarter" idx="14"/>
          </p:nvPr>
        </p:nvSpPr>
        <p:spPr/>
        <p:txBody>
          <a:bodyPr/>
          <a:lstStyle/>
          <a:p>
            <a:fld id="{F85D4453-90D5-4A2F-9B87-4CB56BA229F2}" type="slidenum">
              <a:rPr lang="en-US" smtClean="0"/>
              <a:pPr/>
              <a:t>‹nr.›</a:t>
            </a:fld>
            <a:endParaRPr lang="en-US" b="1" dirty="0"/>
          </a:p>
        </p:txBody>
      </p:sp>
    </p:spTree>
    <p:extLst>
      <p:ext uri="{BB962C8B-B14F-4D97-AF65-F5344CB8AC3E}">
        <p14:creationId xmlns:p14="http://schemas.microsoft.com/office/powerpoint/2010/main" val="3520859913"/>
      </p:ext>
    </p:extLst>
  </p:cSld>
  <p:clrMapOvr>
    <a:masterClrMapping/>
  </p:clrMapOvr>
  <p:transition spd="slow"/>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Dia - 2:1">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1" hasCustomPrompt="1"/>
          </p:nvPr>
        </p:nvSpPr>
        <p:spPr>
          <a:xfrm>
            <a:off x="4716016" y="1412776"/>
            <a:ext cx="4032448" cy="4032448"/>
          </a:xfrm>
          <a:ln w="12700">
            <a:noFill/>
          </a:ln>
          <a:effectLst>
            <a:outerShdw blurRad="50800" dist="38100" dir="2700000" algn="tl" rotWithShape="0">
              <a:prstClr val="black">
                <a:alpha val="40000"/>
              </a:prstClr>
            </a:outerShdw>
            <a:reflection blurRad="6350" stA="52000" endA="300" endPos="10000" dir="5400000" sy="-100000" algn="bl" rotWithShape="0"/>
          </a:effectLst>
        </p:spPr>
        <p:txBody>
          <a:bodyPr/>
          <a:lstStyle>
            <a:lvl1pPr marL="0" indent="0">
              <a:buNone/>
              <a:defRPr baseline="0"/>
            </a:lvl1pPr>
          </a:lstStyle>
          <a:p>
            <a:r>
              <a:rPr lang="nl-NL" dirty="0" smtClean="0"/>
              <a:t>  Klik om een afbeelding toe te voegen</a:t>
            </a:r>
            <a:endParaRPr lang="nl-NL" dirty="0"/>
          </a:p>
        </p:txBody>
      </p:sp>
      <p:sp>
        <p:nvSpPr>
          <p:cNvPr id="2" name="Titel 1"/>
          <p:cNvSpPr>
            <a:spLocks noGrp="1"/>
          </p:cNvSpPr>
          <p:nvPr>
            <p:ph type="title" hasCustomPrompt="1"/>
          </p:nvPr>
        </p:nvSpPr>
        <p:spPr/>
        <p:txBody>
          <a:bodyPr/>
          <a:lstStyle>
            <a:lvl1pPr>
              <a:defRPr/>
            </a:lvl1pPr>
          </a:lstStyle>
          <a:p>
            <a:r>
              <a:rPr lang="nl-NL" dirty="0" smtClean="0"/>
              <a:t>Klik om de titel te bewerken</a:t>
            </a:r>
            <a:endParaRPr lang="nl-NL" dirty="0"/>
          </a:p>
        </p:txBody>
      </p:sp>
      <p:sp>
        <p:nvSpPr>
          <p:cNvPr id="6" name="Tijdelijke aanduiding voor datum 5"/>
          <p:cNvSpPr>
            <a:spLocks noGrp="1"/>
          </p:cNvSpPr>
          <p:nvPr>
            <p:ph type="dt" sz="half" idx="12"/>
          </p:nvPr>
        </p:nvSpPr>
        <p:spPr/>
        <p:txBody>
          <a:bodyPr/>
          <a:lstStyle/>
          <a:p>
            <a:endParaRPr lang="nl-NL" dirty="0"/>
          </a:p>
        </p:txBody>
      </p:sp>
      <p:sp>
        <p:nvSpPr>
          <p:cNvPr id="7" name="Tijdelijke aanduiding voor voettekst 6"/>
          <p:cNvSpPr>
            <a:spLocks noGrp="1"/>
          </p:cNvSpPr>
          <p:nvPr>
            <p:ph type="ftr" sz="quarter" idx="13"/>
          </p:nvPr>
        </p:nvSpPr>
        <p:spPr/>
        <p:txBody>
          <a:bodyPr/>
          <a:lstStyle/>
          <a:p>
            <a:r>
              <a:rPr lang="nl-NL" smtClean="0"/>
              <a:t>fdgdfg</a:t>
            </a:r>
            <a:endParaRPr lang="nl-NL" dirty="0"/>
          </a:p>
        </p:txBody>
      </p:sp>
      <p:sp>
        <p:nvSpPr>
          <p:cNvPr id="8" name="Tijdelijke aanduiding voor dianummer 7"/>
          <p:cNvSpPr>
            <a:spLocks noGrp="1"/>
          </p:cNvSpPr>
          <p:nvPr>
            <p:ph type="sldNum" sz="quarter" idx="14"/>
          </p:nvPr>
        </p:nvSpPr>
        <p:spPr/>
        <p:txBody>
          <a:bodyPr/>
          <a:lstStyle/>
          <a:p>
            <a:fld id="{F85D4453-90D5-4A2F-9B87-4CB56BA229F2}" type="slidenum">
              <a:rPr lang="en-US" smtClean="0"/>
              <a:pPr/>
              <a:t>‹nr.›</a:t>
            </a:fld>
            <a:endParaRPr lang="en-US" b="1" dirty="0"/>
          </a:p>
        </p:txBody>
      </p:sp>
      <p:sp>
        <p:nvSpPr>
          <p:cNvPr id="10" name="Tijdelijke aanduiding voor afbeelding 8"/>
          <p:cNvSpPr>
            <a:spLocks noGrp="1"/>
          </p:cNvSpPr>
          <p:nvPr>
            <p:ph type="pic" sz="quarter" idx="15" hasCustomPrompt="1"/>
          </p:nvPr>
        </p:nvSpPr>
        <p:spPr>
          <a:xfrm>
            <a:off x="395536" y="1412776"/>
            <a:ext cx="4032448" cy="4032448"/>
          </a:xfrm>
          <a:ln w="12700">
            <a:noFill/>
          </a:ln>
          <a:effectLst>
            <a:outerShdw blurRad="50800" dist="38100" dir="2700000" algn="tl" rotWithShape="0">
              <a:prstClr val="black">
                <a:alpha val="40000"/>
              </a:prstClr>
            </a:outerShdw>
            <a:reflection blurRad="6350" stA="52000" endA="300" endPos="10000" dir="5400000" sy="-100000" algn="bl" rotWithShape="0"/>
          </a:effectLst>
        </p:spPr>
        <p:txBody>
          <a:bodyPr/>
          <a:lstStyle>
            <a:lvl1pPr marL="0" indent="0">
              <a:buNone/>
              <a:defRPr baseline="0"/>
            </a:lvl1pPr>
          </a:lstStyle>
          <a:p>
            <a:r>
              <a:rPr lang="nl-NL" dirty="0" smtClean="0"/>
              <a:t>  Klik om een afbeelding toe te voegen</a:t>
            </a:r>
            <a:endParaRPr lang="nl-NL" dirty="0"/>
          </a:p>
        </p:txBody>
      </p:sp>
    </p:spTree>
    <p:extLst>
      <p:ext uri="{BB962C8B-B14F-4D97-AF65-F5344CB8AC3E}">
        <p14:creationId xmlns:p14="http://schemas.microsoft.com/office/powerpoint/2010/main" val="3520859913"/>
      </p:ext>
    </p:extLst>
  </p:cSld>
  <p:clrMapOvr>
    <a:masterClrMapping/>
  </p:clrMapOvr>
  <p:transition spd="slow"/>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Dia - 1:1,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om de titel te bewerken</a:t>
            </a:r>
            <a:endParaRPr lang="nl-NL" dirty="0"/>
          </a:p>
        </p:txBody>
      </p:sp>
      <p:sp>
        <p:nvSpPr>
          <p:cNvPr id="4" name="Tijdelijke aanduiding voor dianummer 3"/>
          <p:cNvSpPr>
            <a:spLocks noGrp="1"/>
          </p:cNvSpPr>
          <p:nvPr>
            <p:ph type="sldNum" sz="quarter" idx="10"/>
          </p:nvPr>
        </p:nvSpPr>
        <p:spPr/>
        <p:txBody>
          <a:bodyPr/>
          <a:lstStyle>
            <a:lvl1pPr>
              <a:defRPr/>
            </a:lvl1pPr>
          </a:lstStyle>
          <a:p>
            <a:fld id="{6101E568-7D2F-43AA-91D3-305BF8252E2E}" type="slidenum">
              <a:rPr lang="en-US"/>
              <a:pPr/>
              <a:t>‹nr.›</a:t>
            </a:fld>
            <a:endParaRPr lang="en-US" sz="1200" b="1">
              <a:solidFill>
                <a:srgbClr val="FF0033"/>
              </a:solidFill>
            </a:endParaRPr>
          </a:p>
        </p:txBody>
      </p:sp>
      <p:sp>
        <p:nvSpPr>
          <p:cNvPr id="7" name="Tijdelijke aanduiding voor afbeelding 8"/>
          <p:cNvSpPr>
            <a:spLocks noGrp="1"/>
          </p:cNvSpPr>
          <p:nvPr>
            <p:ph type="pic" sz="quarter" idx="11" hasCustomPrompt="1"/>
          </p:nvPr>
        </p:nvSpPr>
        <p:spPr>
          <a:xfrm>
            <a:off x="1332000" y="1435015"/>
            <a:ext cx="6480000" cy="4320000"/>
          </a:xfrm>
          <a:effectLst>
            <a:outerShdw blurRad="50800" dist="38100" dir="2700000" algn="tl" rotWithShape="0">
              <a:prstClr val="black">
                <a:alpha val="40000"/>
              </a:prstClr>
            </a:outerShdw>
            <a:reflection blurRad="12700" stA="76000" endPos="6000" dir="5400000" sy="-100000" algn="bl" rotWithShape="0"/>
          </a:effectLst>
        </p:spPr>
        <p:txBody>
          <a:bodyPr/>
          <a:lstStyle>
            <a:lvl1pPr marL="0" indent="0">
              <a:buNone/>
              <a:defRPr baseline="0"/>
            </a:lvl1pPr>
          </a:lstStyle>
          <a:p>
            <a:r>
              <a:rPr lang="nl-NL" dirty="0" smtClean="0"/>
              <a:t>  Klik om een afbeelding toe te voegen</a:t>
            </a:r>
            <a:endParaRPr lang="nl-NL" dirty="0"/>
          </a:p>
        </p:txBody>
      </p:sp>
      <p:sp>
        <p:nvSpPr>
          <p:cNvPr id="3" name="Tijdelijke aanduiding voor datum 2"/>
          <p:cNvSpPr>
            <a:spLocks noGrp="1"/>
          </p:cNvSpPr>
          <p:nvPr>
            <p:ph type="dt" sz="half" idx="12"/>
          </p:nvPr>
        </p:nvSpPr>
        <p:spPr/>
        <p:txBody>
          <a:bodyPr/>
          <a:lstStyle/>
          <a:p>
            <a:endParaRPr lang="nl-NL" dirty="0"/>
          </a:p>
        </p:txBody>
      </p:sp>
      <p:sp>
        <p:nvSpPr>
          <p:cNvPr id="5" name="Tijdelijke aanduiding voor voettekst 4"/>
          <p:cNvSpPr>
            <a:spLocks noGrp="1"/>
          </p:cNvSpPr>
          <p:nvPr>
            <p:ph type="ftr" sz="quarter" idx="13"/>
          </p:nvPr>
        </p:nvSpPr>
        <p:spPr/>
        <p:txBody>
          <a:bodyPr/>
          <a:lstStyle/>
          <a:p>
            <a:r>
              <a:rPr lang="nl-NL" smtClean="0"/>
              <a:t>fdgdfg</a:t>
            </a:r>
            <a:endParaRPr lang="nl-NL" dirty="0"/>
          </a:p>
        </p:txBody>
      </p:sp>
    </p:spTree>
    <p:extLst>
      <p:ext uri="{BB962C8B-B14F-4D97-AF65-F5344CB8AC3E}">
        <p14:creationId xmlns:p14="http://schemas.microsoft.com/office/powerpoint/2010/main" val="3920782055"/>
      </p:ext>
    </p:extLst>
  </p:cSld>
  <p:clrMapOvr>
    <a:masterClrMapping/>
  </p:clrMapOvr>
  <p:transition spd="slow"/>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Dia - 1: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om de titel te bewerken</a:t>
            </a:r>
            <a:endParaRPr lang="nl-NL" dirty="0"/>
          </a:p>
        </p:txBody>
      </p:sp>
      <p:sp>
        <p:nvSpPr>
          <p:cNvPr id="4" name="Tijdelijke aanduiding voor dianummer 3"/>
          <p:cNvSpPr>
            <a:spLocks noGrp="1"/>
          </p:cNvSpPr>
          <p:nvPr>
            <p:ph type="sldNum" sz="quarter" idx="10"/>
          </p:nvPr>
        </p:nvSpPr>
        <p:spPr/>
        <p:txBody>
          <a:bodyPr/>
          <a:lstStyle>
            <a:lvl1pPr>
              <a:defRPr/>
            </a:lvl1pPr>
          </a:lstStyle>
          <a:p>
            <a:fld id="{6101E568-7D2F-43AA-91D3-305BF8252E2E}" type="slidenum">
              <a:rPr lang="en-US"/>
              <a:pPr/>
              <a:t>‹nr.›</a:t>
            </a:fld>
            <a:endParaRPr lang="en-US" sz="1200" b="1">
              <a:solidFill>
                <a:srgbClr val="FF0033"/>
              </a:solidFill>
            </a:endParaRPr>
          </a:p>
        </p:txBody>
      </p:sp>
      <p:sp>
        <p:nvSpPr>
          <p:cNvPr id="9" name="Tijdelijke aanduiding voor afbeelding 8"/>
          <p:cNvSpPr>
            <a:spLocks noGrp="1"/>
          </p:cNvSpPr>
          <p:nvPr>
            <p:ph type="pic" sz="quarter" idx="11" hasCustomPrompt="1"/>
          </p:nvPr>
        </p:nvSpPr>
        <p:spPr>
          <a:xfrm>
            <a:off x="0" y="1429200"/>
            <a:ext cx="9144000" cy="4701600"/>
          </a:xfrm>
        </p:spPr>
        <p:txBody>
          <a:bodyPr/>
          <a:lstStyle>
            <a:lvl1pPr marL="0" indent="0">
              <a:buNone/>
              <a:defRPr baseline="0"/>
            </a:lvl1pPr>
          </a:lstStyle>
          <a:p>
            <a:r>
              <a:rPr lang="nl-NL" dirty="0" smtClean="0"/>
              <a:t>  Klik om een afbeelding toe te voegen</a:t>
            </a:r>
            <a:endParaRPr lang="nl-NL" dirty="0"/>
          </a:p>
        </p:txBody>
      </p:sp>
      <p:sp>
        <p:nvSpPr>
          <p:cNvPr id="6" name="Line 7"/>
          <p:cNvSpPr>
            <a:spLocks noChangeShapeType="1"/>
          </p:cNvSpPr>
          <p:nvPr userDrawn="1"/>
        </p:nvSpPr>
        <p:spPr bwMode="auto">
          <a:xfrm>
            <a:off x="0" y="1412776"/>
            <a:ext cx="9144000" cy="0"/>
          </a:xfrm>
          <a:prstGeom prst="line">
            <a:avLst/>
          </a:prstGeom>
          <a:noFill/>
          <a:ln w="34925">
            <a:solidFill>
              <a:srgbClr val="3F9C35"/>
            </a:solidFill>
            <a:round/>
            <a:headEnd type="none" w="sm" len="sm"/>
            <a:tailEnd type="none" w="sm" len="sm"/>
          </a:ln>
          <a:effectLst/>
        </p:spPr>
        <p:txBody>
          <a:bodyPr wrap="none" lIns="0" tIns="0" rIns="0" bIns="0" anchor="ctr"/>
          <a:lstStyle/>
          <a:p>
            <a:endParaRPr lang="nl-NL"/>
          </a:p>
        </p:txBody>
      </p:sp>
      <p:sp>
        <p:nvSpPr>
          <p:cNvPr id="3" name="Tijdelijke aanduiding voor datum 2"/>
          <p:cNvSpPr>
            <a:spLocks noGrp="1"/>
          </p:cNvSpPr>
          <p:nvPr>
            <p:ph type="dt" sz="half" idx="12"/>
          </p:nvPr>
        </p:nvSpPr>
        <p:spPr/>
        <p:txBody>
          <a:bodyPr/>
          <a:lstStyle/>
          <a:p>
            <a:endParaRPr lang="nl-NL" dirty="0"/>
          </a:p>
        </p:txBody>
      </p:sp>
      <p:sp>
        <p:nvSpPr>
          <p:cNvPr id="5" name="Tijdelijke aanduiding voor voettekst 4"/>
          <p:cNvSpPr>
            <a:spLocks noGrp="1"/>
          </p:cNvSpPr>
          <p:nvPr>
            <p:ph type="ftr" sz="quarter" idx="13"/>
          </p:nvPr>
        </p:nvSpPr>
        <p:spPr/>
        <p:txBody>
          <a:bodyPr/>
          <a:lstStyle/>
          <a:p>
            <a:r>
              <a:rPr lang="nl-NL" smtClean="0"/>
              <a:t>fdgdfg</a:t>
            </a:r>
            <a:endParaRPr lang="nl-NL" dirty="0"/>
          </a:p>
        </p:txBody>
      </p:sp>
    </p:spTree>
  </p:cSld>
  <p:clrMapOvr>
    <a:masterClrMapping/>
  </p:clrMapOvr>
  <p:transition spd="slow"/>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Dia - 1: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om de titel te bewerken</a:t>
            </a:r>
            <a:endParaRPr lang="nl-NL" dirty="0"/>
          </a:p>
        </p:txBody>
      </p:sp>
      <p:sp>
        <p:nvSpPr>
          <p:cNvPr id="4" name="Tijdelijke aanduiding voor dianummer 3"/>
          <p:cNvSpPr>
            <a:spLocks noGrp="1"/>
          </p:cNvSpPr>
          <p:nvPr>
            <p:ph type="sldNum" sz="quarter" idx="10"/>
          </p:nvPr>
        </p:nvSpPr>
        <p:spPr/>
        <p:txBody>
          <a:bodyPr/>
          <a:lstStyle>
            <a:lvl1pPr>
              <a:defRPr/>
            </a:lvl1pPr>
          </a:lstStyle>
          <a:p>
            <a:fld id="{6101E568-7D2F-43AA-91D3-305BF8252E2E}" type="slidenum">
              <a:rPr lang="en-US"/>
              <a:pPr/>
              <a:t>‹nr.›</a:t>
            </a:fld>
            <a:endParaRPr lang="en-US" sz="1200" b="1">
              <a:solidFill>
                <a:srgbClr val="FF0033"/>
              </a:solidFill>
            </a:endParaRPr>
          </a:p>
        </p:txBody>
      </p:sp>
      <p:sp>
        <p:nvSpPr>
          <p:cNvPr id="9" name="Tijdelijke aanduiding voor afbeelding 8"/>
          <p:cNvSpPr>
            <a:spLocks noGrp="1"/>
          </p:cNvSpPr>
          <p:nvPr>
            <p:ph type="pic" sz="quarter" idx="11" hasCustomPrompt="1"/>
          </p:nvPr>
        </p:nvSpPr>
        <p:spPr>
          <a:xfrm>
            <a:off x="0" y="1778400"/>
            <a:ext cx="9144000" cy="3045600"/>
          </a:xfrm>
          <a:ln>
            <a:noFill/>
          </a:ln>
          <a:effectLst>
            <a:reflection blurRad="6350" stA="14000" endPos="18000" dir="5400000" sy="-100000" algn="bl" rotWithShape="0"/>
          </a:effectLst>
        </p:spPr>
        <p:txBody>
          <a:bodyPr/>
          <a:lstStyle>
            <a:lvl1pPr marL="0" indent="0">
              <a:buNone/>
              <a:defRPr baseline="0"/>
            </a:lvl1pPr>
          </a:lstStyle>
          <a:p>
            <a:r>
              <a:rPr lang="nl-NL" dirty="0" smtClean="0"/>
              <a:t>  Klik om een afbeelding toe te voegen</a:t>
            </a:r>
            <a:endParaRPr lang="nl-NL" dirty="0"/>
          </a:p>
        </p:txBody>
      </p:sp>
      <p:sp>
        <p:nvSpPr>
          <p:cNvPr id="3" name="Tijdelijke aanduiding voor datum 2"/>
          <p:cNvSpPr>
            <a:spLocks noGrp="1"/>
          </p:cNvSpPr>
          <p:nvPr>
            <p:ph type="dt" sz="half" idx="12"/>
          </p:nvPr>
        </p:nvSpPr>
        <p:spPr/>
        <p:txBody>
          <a:bodyPr/>
          <a:lstStyle/>
          <a:p>
            <a:endParaRPr lang="nl-NL" dirty="0"/>
          </a:p>
        </p:txBody>
      </p:sp>
      <p:sp>
        <p:nvSpPr>
          <p:cNvPr id="5" name="Tijdelijke aanduiding voor voettekst 4"/>
          <p:cNvSpPr>
            <a:spLocks noGrp="1"/>
          </p:cNvSpPr>
          <p:nvPr>
            <p:ph type="ftr" sz="quarter" idx="13"/>
          </p:nvPr>
        </p:nvSpPr>
        <p:spPr/>
        <p:txBody>
          <a:bodyPr/>
          <a:lstStyle/>
          <a:p>
            <a:r>
              <a:rPr lang="nl-NL" smtClean="0"/>
              <a:t>fdgdfg</a:t>
            </a:r>
            <a:endParaRPr lang="nl-NL" dirty="0"/>
          </a:p>
        </p:txBody>
      </p:sp>
    </p:spTree>
    <p:extLst>
      <p:ext uri="{BB962C8B-B14F-4D97-AF65-F5344CB8AC3E}">
        <p14:creationId xmlns:p14="http://schemas.microsoft.com/office/powerpoint/2010/main" val="889349154"/>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 80% naa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hthoek 2"/>
          <p:cNvSpPr/>
          <p:nvPr userDrawn="1"/>
        </p:nvSpPr>
        <p:spPr>
          <a:xfrm>
            <a:off x="0" y="0"/>
            <a:ext cx="8316416" cy="1844031"/>
          </a:xfrm>
          <a:custGeom>
            <a:avLst/>
            <a:gdLst>
              <a:gd name="connsiteX0" fmla="*/ 0 w 4427984"/>
              <a:gd name="connsiteY0" fmla="*/ 0 h 1521883"/>
              <a:gd name="connsiteX1" fmla="*/ 4427984 w 4427984"/>
              <a:gd name="connsiteY1" fmla="*/ 0 h 1521883"/>
              <a:gd name="connsiteX2" fmla="*/ 4427984 w 4427984"/>
              <a:gd name="connsiteY2" fmla="*/ 1521883 h 1521883"/>
              <a:gd name="connsiteX3" fmla="*/ 0 w 4427984"/>
              <a:gd name="connsiteY3" fmla="*/ 1521883 h 1521883"/>
              <a:gd name="connsiteX4" fmla="*/ 0 w 4427984"/>
              <a:gd name="connsiteY4" fmla="*/ 0 h 1521883"/>
              <a:gd name="connsiteX0" fmla="*/ 0 w 5209034"/>
              <a:gd name="connsiteY0" fmla="*/ 6350 h 1528233"/>
              <a:gd name="connsiteX1" fmla="*/ 5209034 w 5209034"/>
              <a:gd name="connsiteY1" fmla="*/ 0 h 1528233"/>
              <a:gd name="connsiteX2" fmla="*/ 4427984 w 5209034"/>
              <a:gd name="connsiteY2" fmla="*/ 1528233 h 1528233"/>
              <a:gd name="connsiteX3" fmla="*/ 0 w 5209034"/>
              <a:gd name="connsiteY3" fmla="*/ 1528233 h 1528233"/>
              <a:gd name="connsiteX4" fmla="*/ 0 w 5209034"/>
              <a:gd name="connsiteY4" fmla="*/ 6350 h 1528233"/>
              <a:gd name="connsiteX0" fmla="*/ 0 w 5209034"/>
              <a:gd name="connsiteY0" fmla="*/ 6350 h 1528233"/>
              <a:gd name="connsiteX1" fmla="*/ 5209034 w 5209034"/>
              <a:gd name="connsiteY1" fmla="*/ 0 h 1528233"/>
              <a:gd name="connsiteX2" fmla="*/ 4361963 w 5209034"/>
              <a:gd name="connsiteY2" fmla="*/ 1524302 h 1528233"/>
              <a:gd name="connsiteX3" fmla="*/ 0 w 5209034"/>
              <a:gd name="connsiteY3" fmla="*/ 1528233 h 1528233"/>
              <a:gd name="connsiteX4" fmla="*/ 0 w 5209034"/>
              <a:gd name="connsiteY4" fmla="*/ 6350 h 1528233"/>
              <a:gd name="connsiteX0" fmla="*/ 0 w 5204908"/>
              <a:gd name="connsiteY0" fmla="*/ 2419 h 1524302"/>
              <a:gd name="connsiteX1" fmla="*/ 5204908 w 5204908"/>
              <a:gd name="connsiteY1" fmla="*/ 0 h 1524302"/>
              <a:gd name="connsiteX2" fmla="*/ 4361963 w 5204908"/>
              <a:gd name="connsiteY2" fmla="*/ 1520371 h 1524302"/>
              <a:gd name="connsiteX3" fmla="*/ 0 w 5204908"/>
              <a:gd name="connsiteY3" fmla="*/ 1524302 h 1524302"/>
              <a:gd name="connsiteX4" fmla="*/ 0 w 5204908"/>
              <a:gd name="connsiteY4" fmla="*/ 2419 h 1524302"/>
              <a:gd name="connsiteX0" fmla="*/ 0 w 5206971"/>
              <a:gd name="connsiteY0" fmla="*/ 453 h 1522336"/>
              <a:gd name="connsiteX1" fmla="*/ 5206971 w 5206971"/>
              <a:gd name="connsiteY1" fmla="*/ 0 h 1522336"/>
              <a:gd name="connsiteX2" fmla="*/ 4361963 w 5206971"/>
              <a:gd name="connsiteY2" fmla="*/ 1518405 h 1522336"/>
              <a:gd name="connsiteX3" fmla="*/ 0 w 5206971"/>
              <a:gd name="connsiteY3" fmla="*/ 1522336 h 1522336"/>
              <a:gd name="connsiteX4" fmla="*/ 0 w 5206971"/>
              <a:gd name="connsiteY4" fmla="*/ 453 h 1522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971" h="1522336">
                <a:moveTo>
                  <a:pt x="0" y="453"/>
                </a:moveTo>
                <a:lnTo>
                  <a:pt x="5206971" y="0"/>
                </a:lnTo>
                <a:lnTo>
                  <a:pt x="4361963" y="1518405"/>
                </a:lnTo>
                <a:lnTo>
                  <a:pt x="0" y="1522336"/>
                </a:lnTo>
                <a:lnTo>
                  <a:pt x="0" y="4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22" name="Picture 2" descr="VvV_Logo_CMYK_35mm"/>
          <p:cNvPicPr>
            <a:picLocks noChangeAspect="1" noChangeArrowheads="1"/>
          </p:cNvPicPr>
          <p:nvPr userDrawn="1"/>
        </p:nvPicPr>
        <p:blipFill rotWithShape="1">
          <a:blip r:embed="rId3" cstate="print"/>
          <a:srcRect t="38288"/>
          <a:stretch/>
        </p:blipFill>
        <p:spPr bwMode="auto">
          <a:xfrm>
            <a:off x="387350" y="6217245"/>
            <a:ext cx="3041650" cy="524123"/>
          </a:xfrm>
          <a:prstGeom prst="rect">
            <a:avLst/>
          </a:prstGeom>
          <a:noFill/>
        </p:spPr>
      </p:pic>
      <p:sp>
        <p:nvSpPr>
          <p:cNvPr id="5124" name="Line 4"/>
          <p:cNvSpPr>
            <a:spLocks noChangeShapeType="1"/>
          </p:cNvSpPr>
          <p:nvPr userDrawn="1"/>
        </p:nvSpPr>
        <p:spPr bwMode="auto">
          <a:xfrm>
            <a:off x="0" y="6140450"/>
            <a:ext cx="9144000" cy="0"/>
          </a:xfrm>
          <a:prstGeom prst="line">
            <a:avLst/>
          </a:prstGeom>
          <a:noFill/>
          <a:ln w="34925">
            <a:solidFill>
              <a:srgbClr val="3F9C35"/>
            </a:solidFill>
            <a:round/>
            <a:headEnd type="none" w="sm" len="sm"/>
            <a:tailEnd type="none" w="sm" len="sm"/>
          </a:ln>
          <a:effectLst/>
        </p:spPr>
        <p:txBody>
          <a:bodyPr wrap="none" lIns="0" tIns="0" rIns="0" bIns="0" anchor="ctr"/>
          <a:lstStyle/>
          <a:p>
            <a:endParaRPr lang="nl-NL"/>
          </a:p>
        </p:txBody>
      </p:sp>
      <p:pic>
        <p:nvPicPr>
          <p:cNvPr id="11" name="Picture 4" descr="naald"/>
          <p:cNvPicPr>
            <a:picLocks noChangeAspect="1" noChangeArrowheads="1"/>
          </p:cNvPicPr>
          <p:nvPr userDrawn="1"/>
        </p:nvPicPr>
        <p:blipFill>
          <a:blip r:embed="rId4" cstate="print"/>
          <a:srcRect/>
          <a:stretch>
            <a:fillRect/>
          </a:stretch>
        </p:blipFill>
        <p:spPr bwMode="auto">
          <a:xfrm>
            <a:off x="6948264" y="-793"/>
            <a:ext cx="1512168" cy="1844824"/>
          </a:xfrm>
          <a:prstGeom prst="rect">
            <a:avLst/>
          </a:prstGeom>
          <a:noFill/>
        </p:spPr>
      </p:pic>
      <p:sp>
        <p:nvSpPr>
          <p:cNvPr id="12" name="Rectangle 5"/>
          <p:cNvSpPr>
            <a:spLocks noGrp="1" noChangeArrowheads="1"/>
          </p:cNvSpPr>
          <p:nvPr>
            <p:ph type="ctrTitle" hasCustomPrompt="1"/>
          </p:nvPr>
        </p:nvSpPr>
        <p:spPr>
          <a:xfrm>
            <a:off x="251520" y="244746"/>
            <a:ext cx="7344816" cy="576063"/>
          </a:xfrm>
          <a:ln>
            <a:headEnd/>
            <a:tailEnd/>
          </a:ln>
        </p:spPr>
        <p:txBody>
          <a:bodyPr anchor="t"/>
          <a:lstStyle>
            <a:lvl1pPr marL="0" indent="0">
              <a:lnSpc>
                <a:spcPct val="90000"/>
              </a:lnSpc>
              <a:defRPr sz="4000">
                <a:solidFill>
                  <a:schemeClr val="accent1"/>
                </a:solidFill>
              </a:defRPr>
            </a:lvl1pPr>
          </a:lstStyle>
          <a:p>
            <a:r>
              <a:rPr lang="nl-NL" dirty="0" smtClean="0"/>
              <a:t>Master </a:t>
            </a:r>
            <a:r>
              <a:rPr lang="nl-NL" dirty="0" err="1" smtClean="0"/>
              <a:t>title</a:t>
            </a:r>
            <a:endParaRPr lang="nl-NL" dirty="0"/>
          </a:p>
        </p:txBody>
      </p:sp>
      <p:sp>
        <p:nvSpPr>
          <p:cNvPr id="13" name="Rectangle 6"/>
          <p:cNvSpPr>
            <a:spLocks noGrp="1" noChangeArrowheads="1"/>
          </p:cNvSpPr>
          <p:nvPr>
            <p:ph type="subTitle" idx="1" hasCustomPrompt="1"/>
          </p:nvPr>
        </p:nvSpPr>
        <p:spPr>
          <a:xfrm>
            <a:off x="251519" y="892818"/>
            <a:ext cx="6563453" cy="720080"/>
          </a:xfrm>
          <a:effectLst/>
        </p:spPr>
        <p:txBody>
          <a:bodyPr/>
          <a:lstStyle>
            <a:lvl1pPr marL="0" indent="0">
              <a:lnSpc>
                <a:spcPct val="85000"/>
              </a:lnSpc>
              <a:spcBef>
                <a:spcPct val="0"/>
              </a:spcBef>
              <a:spcAft>
                <a:spcPts val="800"/>
              </a:spcAft>
              <a:buFontTx/>
              <a:buNone/>
              <a:tabLst/>
              <a:defRPr sz="2400" baseline="0">
                <a:solidFill>
                  <a:schemeClr val="tx1"/>
                </a:solidFill>
              </a:defRPr>
            </a:lvl1pPr>
          </a:lstStyle>
          <a:p>
            <a:r>
              <a:rPr lang="nl-NL" dirty="0" err="1" smtClean="0"/>
              <a:t>Subtitle</a:t>
            </a:r>
            <a:r>
              <a:rPr lang="nl-NL" dirty="0" smtClean="0"/>
              <a:t> line 1</a:t>
            </a:r>
          </a:p>
          <a:p>
            <a:r>
              <a:rPr lang="nl-NL" dirty="0" err="1" smtClean="0"/>
              <a:t>Subtitle</a:t>
            </a:r>
            <a:r>
              <a:rPr lang="nl-NL" dirty="0" smtClean="0"/>
              <a:t> line 2</a:t>
            </a:r>
            <a:endParaRPr lang="nl-NL" dirty="0"/>
          </a:p>
        </p:txBody>
      </p:sp>
    </p:spTree>
    <p:extLst>
      <p:ext uri="{BB962C8B-B14F-4D97-AF65-F5344CB8AC3E}">
        <p14:creationId xmlns:p14="http://schemas.microsoft.com/office/powerpoint/2010/main" val="3369991326"/>
      </p:ext>
    </p:extLst>
  </p:cSld>
  <p:clrMapOvr>
    <a:masterClrMapping/>
  </p:clrMapOvr>
  <p:transition spd="slow"/>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ijdelijke aanduiding voor dianummer 3"/>
          <p:cNvSpPr>
            <a:spLocks noGrp="1"/>
          </p:cNvSpPr>
          <p:nvPr>
            <p:ph type="sldNum" sz="quarter" idx="10"/>
          </p:nvPr>
        </p:nvSpPr>
        <p:spPr/>
        <p:txBody>
          <a:bodyPr/>
          <a:lstStyle>
            <a:lvl1pPr>
              <a:defRPr/>
            </a:lvl1pPr>
          </a:lstStyle>
          <a:p>
            <a:fld id="{C84ABAA6-44DB-42F0-8449-DB08DEA675D7}" type="slidenum">
              <a:rPr lang="en-US"/>
              <a:pPr/>
              <a:t>‹nr.›</a:t>
            </a:fld>
            <a:endParaRPr lang="en-US" sz="1200" b="1">
              <a:solidFill>
                <a:srgbClr val="FF0033"/>
              </a:solidFill>
            </a:endParaRPr>
          </a:p>
        </p:txBody>
      </p:sp>
      <p:sp>
        <p:nvSpPr>
          <p:cNvPr id="5" name="Tijdelijke aanduiding voor datum 4"/>
          <p:cNvSpPr>
            <a:spLocks noGrp="1"/>
          </p:cNvSpPr>
          <p:nvPr>
            <p:ph type="dt" sz="half" idx="11"/>
          </p:nvPr>
        </p:nvSpPr>
        <p:spPr/>
        <p:txBody>
          <a:bodyPr/>
          <a:lstStyle/>
          <a:p>
            <a:endParaRPr lang="nl-NL" dirty="0"/>
          </a:p>
        </p:txBody>
      </p:sp>
      <p:sp>
        <p:nvSpPr>
          <p:cNvPr id="6" name="Tijdelijke aanduiding voor voettekst 5"/>
          <p:cNvSpPr>
            <a:spLocks noGrp="1"/>
          </p:cNvSpPr>
          <p:nvPr>
            <p:ph type="ftr" sz="quarter" idx="12"/>
          </p:nvPr>
        </p:nvSpPr>
        <p:spPr/>
        <p:txBody>
          <a:bodyPr/>
          <a:lstStyle/>
          <a:p>
            <a:r>
              <a:rPr lang="nl-NL" smtClean="0"/>
              <a:t>fdgdfg</a:t>
            </a:r>
            <a:endParaRPr lang="nl-NL" dirty="0"/>
          </a:p>
        </p:txBody>
      </p:sp>
    </p:spTree>
  </p:cSld>
  <p:clrMapOvr>
    <a:masterClrMapping/>
  </p:clrMapOvr>
  <p:transition spd="slow"/>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inhoud 2"/>
          <p:cNvSpPr>
            <a:spLocks noGrp="1"/>
          </p:cNvSpPr>
          <p:nvPr>
            <p:ph sz="half" idx="1"/>
          </p:nvPr>
        </p:nvSpPr>
        <p:spPr>
          <a:xfrm>
            <a:off x="990600" y="1752600"/>
            <a:ext cx="3733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half" idx="2"/>
          </p:nvPr>
        </p:nvSpPr>
        <p:spPr>
          <a:xfrm>
            <a:off x="4876800" y="1752600"/>
            <a:ext cx="3733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dianummer 4"/>
          <p:cNvSpPr>
            <a:spLocks noGrp="1"/>
          </p:cNvSpPr>
          <p:nvPr>
            <p:ph type="sldNum" sz="quarter" idx="10"/>
          </p:nvPr>
        </p:nvSpPr>
        <p:spPr/>
        <p:txBody>
          <a:bodyPr/>
          <a:lstStyle>
            <a:lvl1pPr>
              <a:defRPr/>
            </a:lvl1pPr>
          </a:lstStyle>
          <a:p>
            <a:fld id="{BEA22677-9760-4F01-86A8-92372392517C}" type="slidenum">
              <a:rPr lang="en-US"/>
              <a:pPr/>
              <a:t>‹nr.›</a:t>
            </a:fld>
            <a:endParaRPr lang="en-US" sz="1200" b="1">
              <a:solidFill>
                <a:srgbClr val="FF0033"/>
              </a:solidFill>
            </a:endParaRPr>
          </a:p>
        </p:txBody>
      </p:sp>
      <p:sp>
        <p:nvSpPr>
          <p:cNvPr id="6" name="Tijdelijke aanduiding voor datum 5"/>
          <p:cNvSpPr>
            <a:spLocks noGrp="1"/>
          </p:cNvSpPr>
          <p:nvPr>
            <p:ph type="dt" sz="half" idx="11"/>
          </p:nvPr>
        </p:nvSpPr>
        <p:spPr/>
        <p:txBody>
          <a:bodyPr/>
          <a:lstStyle/>
          <a:p>
            <a:endParaRPr lang="nl-NL" dirty="0"/>
          </a:p>
        </p:txBody>
      </p:sp>
      <p:sp>
        <p:nvSpPr>
          <p:cNvPr id="7" name="Tijdelijke aanduiding voor voettekst 6"/>
          <p:cNvSpPr>
            <a:spLocks noGrp="1"/>
          </p:cNvSpPr>
          <p:nvPr>
            <p:ph type="ftr" sz="quarter" idx="12"/>
          </p:nvPr>
        </p:nvSpPr>
        <p:spPr/>
        <p:txBody>
          <a:bodyPr/>
          <a:lstStyle/>
          <a:p>
            <a:r>
              <a:rPr lang="nl-NL" smtClean="0"/>
              <a:t>fdgdfg</a:t>
            </a:r>
            <a:endParaRPr lang="nl-NL" dirty="0"/>
          </a:p>
        </p:txBody>
      </p:sp>
    </p:spTree>
  </p:cSld>
  <p:clrMapOvr>
    <a:masterClrMapping/>
  </p:clrMapOvr>
  <p:transition spd="slow"/>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ianummer 6"/>
          <p:cNvSpPr>
            <a:spLocks noGrp="1"/>
          </p:cNvSpPr>
          <p:nvPr>
            <p:ph type="sldNum" sz="quarter" idx="10"/>
          </p:nvPr>
        </p:nvSpPr>
        <p:spPr/>
        <p:txBody>
          <a:bodyPr/>
          <a:lstStyle>
            <a:lvl1pPr>
              <a:defRPr/>
            </a:lvl1pPr>
          </a:lstStyle>
          <a:p>
            <a:fld id="{4EA543EC-94CB-4CFF-97BD-9C049E7005FE}" type="slidenum">
              <a:rPr lang="en-US"/>
              <a:pPr/>
              <a:t>‹nr.›</a:t>
            </a:fld>
            <a:endParaRPr lang="en-US" sz="1200" b="1">
              <a:solidFill>
                <a:srgbClr val="FF0033"/>
              </a:solidFill>
            </a:endParaRPr>
          </a:p>
        </p:txBody>
      </p:sp>
      <p:sp>
        <p:nvSpPr>
          <p:cNvPr id="8" name="Tijdelijke aanduiding voor datum 7"/>
          <p:cNvSpPr>
            <a:spLocks noGrp="1"/>
          </p:cNvSpPr>
          <p:nvPr>
            <p:ph type="dt" sz="half" idx="11"/>
          </p:nvPr>
        </p:nvSpPr>
        <p:spPr/>
        <p:txBody>
          <a:bodyPr/>
          <a:lstStyle/>
          <a:p>
            <a:endParaRPr lang="nl-NL" dirty="0"/>
          </a:p>
        </p:txBody>
      </p:sp>
      <p:sp>
        <p:nvSpPr>
          <p:cNvPr id="9" name="Tijdelijke aanduiding voor voettekst 8"/>
          <p:cNvSpPr>
            <a:spLocks noGrp="1"/>
          </p:cNvSpPr>
          <p:nvPr>
            <p:ph type="ftr" sz="quarter" idx="12"/>
          </p:nvPr>
        </p:nvSpPr>
        <p:spPr/>
        <p:txBody>
          <a:bodyPr/>
          <a:lstStyle/>
          <a:p>
            <a:r>
              <a:rPr lang="nl-NL" smtClean="0"/>
              <a:t>fdgdfg</a:t>
            </a:r>
            <a:endParaRPr lang="nl-NL" dirty="0"/>
          </a:p>
        </p:txBody>
      </p:sp>
      <p:sp>
        <p:nvSpPr>
          <p:cNvPr id="10" name="Titel 1"/>
          <p:cNvSpPr>
            <a:spLocks noGrp="1"/>
          </p:cNvSpPr>
          <p:nvPr>
            <p:ph type="title"/>
          </p:nvPr>
        </p:nvSpPr>
        <p:spPr>
          <a:xfrm>
            <a:off x="990600" y="165100"/>
            <a:ext cx="7620000" cy="825500"/>
          </a:xfrm>
        </p:spPr>
        <p:txBody>
          <a:bodyPr/>
          <a:lstStyle/>
          <a:p>
            <a:r>
              <a:rPr lang="en-US" smtClean="0"/>
              <a:t>Click to edit Master title style</a:t>
            </a:r>
            <a:endParaRPr lang="nl-NL" dirty="0"/>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dianummer 2"/>
          <p:cNvSpPr>
            <a:spLocks noGrp="1"/>
          </p:cNvSpPr>
          <p:nvPr>
            <p:ph type="sldNum" sz="quarter" idx="10"/>
          </p:nvPr>
        </p:nvSpPr>
        <p:spPr/>
        <p:txBody>
          <a:bodyPr/>
          <a:lstStyle>
            <a:lvl1pPr>
              <a:defRPr/>
            </a:lvl1pPr>
          </a:lstStyle>
          <a:p>
            <a:fld id="{52955B07-3E76-4146-BAD7-2D4B22278EA3}" type="slidenum">
              <a:rPr lang="en-US"/>
              <a:pPr/>
              <a:t>‹nr.›</a:t>
            </a:fld>
            <a:endParaRPr lang="en-US" sz="1200" b="1">
              <a:solidFill>
                <a:srgbClr val="FF0033"/>
              </a:solidFill>
            </a:endParaRPr>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5A443A79-A5D1-40FD-BB36-D4A8A2A63D88}" type="slidenum">
              <a:rPr lang="en-US"/>
              <a:pPr/>
              <a:t>‹nr.›</a:t>
            </a:fld>
            <a:endParaRPr lang="en-US" sz="1200" b="1">
              <a:solidFill>
                <a:srgbClr val="FF0033"/>
              </a:solidFill>
            </a:endParaRPr>
          </a:p>
        </p:txBody>
      </p:sp>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71600" y="273050"/>
            <a:ext cx="2493913" cy="707678"/>
          </a:xfrm>
        </p:spPr>
        <p:txBody>
          <a:bodyPr/>
          <a:lstStyle>
            <a:lvl1pPr algn="l">
              <a:defRPr sz="2000" b="1"/>
            </a:lvl1pPr>
          </a:lstStyle>
          <a:p>
            <a:r>
              <a:rPr lang="en-US" smtClean="0"/>
              <a:t>Click to edit Master title style</a:t>
            </a:r>
            <a:endParaRPr lang="nl-NL" dirty="0"/>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ianummer 4"/>
          <p:cNvSpPr>
            <a:spLocks noGrp="1"/>
          </p:cNvSpPr>
          <p:nvPr>
            <p:ph type="sldNum" sz="quarter" idx="10"/>
          </p:nvPr>
        </p:nvSpPr>
        <p:spPr/>
        <p:txBody>
          <a:bodyPr/>
          <a:lstStyle>
            <a:lvl1pPr>
              <a:defRPr/>
            </a:lvl1pPr>
          </a:lstStyle>
          <a:p>
            <a:fld id="{69CC884F-A099-4C06-9FF6-1A8178079808}" type="slidenum">
              <a:rPr lang="en-US"/>
              <a:pPr/>
              <a:t>‹nr.›</a:t>
            </a:fld>
            <a:endParaRPr lang="en-US" sz="1200" b="1">
              <a:solidFill>
                <a:srgbClr val="FF0033"/>
              </a:solidFill>
            </a:endParaRPr>
          </a:p>
        </p:txBody>
      </p:sp>
    </p:spTree>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ianummer 4"/>
          <p:cNvSpPr>
            <a:spLocks noGrp="1"/>
          </p:cNvSpPr>
          <p:nvPr>
            <p:ph type="sldNum" sz="quarter" idx="10"/>
          </p:nvPr>
        </p:nvSpPr>
        <p:spPr/>
        <p:txBody>
          <a:bodyPr/>
          <a:lstStyle>
            <a:lvl1pPr>
              <a:defRPr/>
            </a:lvl1pPr>
          </a:lstStyle>
          <a:p>
            <a:fld id="{9C7210C9-4515-4EB3-AE89-6BD0063FCF5B}" type="slidenum">
              <a:rPr lang="en-US"/>
              <a:pPr/>
              <a:t>‹nr.›</a:t>
            </a:fld>
            <a:endParaRPr lang="en-US" sz="1200" b="1">
              <a:solidFill>
                <a:srgbClr val="FF0033"/>
              </a:solidFill>
            </a:endParaRPr>
          </a:p>
        </p:txBody>
      </p:sp>
      <p:sp>
        <p:nvSpPr>
          <p:cNvPr id="6" name="Tijdelijke aanduiding voor datum 5"/>
          <p:cNvSpPr>
            <a:spLocks noGrp="1"/>
          </p:cNvSpPr>
          <p:nvPr>
            <p:ph type="dt" sz="half" idx="11"/>
          </p:nvPr>
        </p:nvSpPr>
        <p:spPr/>
        <p:txBody>
          <a:bodyPr/>
          <a:lstStyle/>
          <a:p>
            <a:endParaRPr lang="nl-NL" dirty="0"/>
          </a:p>
        </p:txBody>
      </p:sp>
      <p:sp>
        <p:nvSpPr>
          <p:cNvPr id="7" name="Tijdelijke aanduiding voor voettekst 6"/>
          <p:cNvSpPr>
            <a:spLocks noGrp="1"/>
          </p:cNvSpPr>
          <p:nvPr>
            <p:ph type="ftr" sz="quarter" idx="12"/>
          </p:nvPr>
        </p:nvSpPr>
        <p:spPr/>
        <p:txBody>
          <a:bodyPr/>
          <a:lstStyle/>
          <a:p>
            <a:r>
              <a:rPr lang="nl-NL" smtClean="0"/>
              <a:t>fdgdfg</a:t>
            </a:r>
            <a:endParaRPr lang="nl-NL" dirty="0"/>
          </a:p>
        </p:txBody>
      </p:sp>
    </p:spTree>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ianummer 3"/>
          <p:cNvSpPr>
            <a:spLocks noGrp="1"/>
          </p:cNvSpPr>
          <p:nvPr>
            <p:ph type="sldNum" sz="quarter" idx="10"/>
          </p:nvPr>
        </p:nvSpPr>
        <p:spPr/>
        <p:txBody>
          <a:bodyPr/>
          <a:lstStyle>
            <a:lvl1pPr>
              <a:defRPr/>
            </a:lvl1pPr>
          </a:lstStyle>
          <a:p>
            <a:fld id="{A8E3B55F-CC0F-43BC-B18D-3D63F4B25E44}" type="slidenum">
              <a:rPr lang="en-US"/>
              <a:pPr/>
              <a:t>‹nr.›</a:t>
            </a:fld>
            <a:endParaRPr lang="en-US" sz="1200" b="1">
              <a:solidFill>
                <a:srgbClr val="FF0033"/>
              </a:solidFill>
            </a:endParaRPr>
          </a:p>
        </p:txBody>
      </p:sp>
      <p:sp>
        <p:nvSpPr>
          <p:cNvPr id="5" name="Tijdelijke aanduiding voor datum 4"/>
          <p:cNvSpPr>
            <a:spLocks noGrp="1"/>
          </p:cNvSpPr>
          <p:nvPr>
            <p:ph type="dt" sz="half" idx="11"/>
          </p:nvPr>
        </p:nvSpPr>
        <p:spPr/>
        <p:txBody>
          <a:bodyPr/>
          <a:lstStyle/>
          <a:p>
            <a:endParaRPr lang="nl-NL" dirty="0"/>
          </a:p>
        </p:txBody>
      </p:sp>
      <p:sp>
        <p:nvSpPr>
          <p:cNvPr id="6" name="Tijdelijke aanduiding voor voettekst 5"/>
          <p:cNvSpPr>
            <a:spLocks noGrp="1"/>
          </p:cNvSpPr>
          <p:nvPr>
            <p:ph type="ftr" sz="quarter" idx="12"/>
          </p:nvPr>
        </p:nvSpPr>
        <p:spPr/>
        <p:txBody>
          <a:bodyPr/>
          <a:lstStyle/>
          <a:p>
            <a:r>
              <a:rPr lang="nl-NL" smtClean="0"/>
              <a:t>fdgdfg</a:t>
            </a:r>
            <a:endParaRPr lang="nl-NL" dirty="0"/>
          </a:p>
        </p:txBody>
      </p:sp>
    </p:spTree>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05600" y="165100"/>
            <a:ext cx="1905000" cy="5778500"/>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990600" y="165100"/>
            <a:ext cx="55626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ianummer 3"/>
          <p:cNvSpPr>
            <a:spLocks noGrp="1"/>
          </p:cNvSpPr>
          <p:nvPr>
            <p:ph type="sldNum" sz="quarter" idx="10"/>
          </p:nvPr>
        </p:nvSpPr>
        <p:spPr/>
        <p:txBody>
          <a:bodyPr/>
          <a:lstStyle>
            <a:lvl1pPr>
              <a:defRPr/>
            </a:lvl1pPr>
          </a:lstStyle>
          <a:p>
            <a:fld id="{304A12B5-A48D-44C1-83CF-D3CCB8BDBE63}" type="slidenum">
              <a:rPr lang="en-US"/>
              <a:pPr/>
              <a:t>‹nr.›</a:t>
            </a:fld>
            <a:endParaRPr lang="en-US" sz="1200" b="1">
              <a:solidFill>
                <a:srgbClr val="FF0033"/>
              </a:solidFill>
            </a:endParaRPr>
          </a:p>
        </p:txBody>
      </p:sp>
      <p:sp>
        <p:nvSpPr>
          <p:cNvPr id="5" name="Tijdelijke aanduiding voor datum 4"/>
          <p:cNvSpPr>
            <a:spLocks noGrp="1"/>
          </p:cNvSpPr>
          <p:nvPr>
            <p:ph type="dt" sz="half" idx="11"/>
          </p:nvPr>
        </p:nvSpPr>
        <p:spPr/>
        <p:txBody>
          <a:bodyPr/>
          <a:lstStyle/>
          <a:p>
            <a:endParaRPr lang="nl-NL" dirty="0"/>
          </a:p>
        </p:txBody>
      </p:sp>
      <p:sp>
        <p:nvSpPr>
          <p:cNvPr id="6" name="Tijdelijke aanduiding voor voettekst 5"/>
          <p:cNvSpPr>
            <a:spLocks noGrp="1"/>
          </p:cNvSpPr>
          <p:nvPr>
            <p:ph type="ftr" sz="quarter" idx="12"/>
          </p:nvPr>
        </p:nvSpPr>
        <p:spPr/>
        <p:txBody>
          <a:bodyPr/>
          <a:lstStyle/>
          <a:p>
            <a:r>
              <a:rPr lang="nl-NL" smtClean="0"/>
              <a:t>fdgdfg</a:t>
            </a:r>
            <a:endParaRPr lang="nl-NL"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dia">
    <p:spTree>
      <p:nvGrpSpPr>
        <p:cNvPr id="1" name=""/>
        <p:cNvGrpSpPr/>
        <p:nvPr/>
      </p:nvGrpSpPr>
      <p:grpSpPr>
        <a:xfrm>
          <a:off x="0" y="0"/>
          <a:ext cx="0" cy="0"/>
          <a:chOff x="0" y="0"/>
          <a:chExt cx="0" cy="0"/>
        </a:xfrm>
      </p:grpSpPr>
      <p:sp>
        <p:nvSpPr>
          <p:cNvPr id="2" name="Titel 1"/>
          <p:cNvSpPr>
            <a:spLocks noGrp="1"/>
          </p:cNvSpPr>
          <p:nvPr>
            <p:ph type="title"/>
          </p:nvPr>
        </p:nvSpPr>
        <p:spPr>
          <a:xfrm>
            <a:off x="990600" y="165100"/>
            <a:ext cx="7620000" cy="825500"/>
          </a:xfrm>
        </p:spPr>
        <p:txBody>
          <a:bodyPr/>
          <a:lstStyle>
            <a:lvl1pPr>
              <a:defRPr>
                <a:solidFill>
                  <a:schemeClr val="accent1"/>
                </a:solidFill>
              </a:defRPr>
            </a:lvl1pPr>
          </a:lstStyle>
          <a:p>
            <a:r>
              <a:rPr lang="en-US" smtClean="0"/>
              <a:t>Click to edit Master title style</a:t>
            </a:r>
            <a:endParaRPr lang="nl-NL" dirty="0"/>
          </a:p>
        </p:txBody>
      </p:sp>
      <p:sp>
        <p:nvSpPr>
          <p:cNvPr id="5" name="Tijdelijke aanduiding voor inhoud 4"/>
          <p:cNvSpPr>
            <a:spLocks noGrp="1"/>
          </p:cNvSpPr>
          <p:nvPr>
            <p:ph sz="quarter" idx="11"/>
          </p:nvPr>
        </p:nvSpPr>
        <p:spPr>
          <a:xfrm>
            <a:off x="990600" y="1412776"/>
            <a:ext cx="7632700" cy="4536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7" name="Tijdelijke aanduiding voor datum 6"/>
          <p:cNvSpPr>
            <a:spLocks noGrp="1"/>
          </p:cNvSpPr>
          <p:nvPr>
            <p:ph type="dt" sz="half" idx="12"/>
          </p:nvPr>
        </p:nvSpPr>
        <p:spPr/>
        <p:txBody>
          <a:bodyPr/>
          <a:lstStyle/>
          <a:p>
            <a:endParaRPr lang="nl-NL" dirty="0"/>
          </a:p>
        </p:txBody>
      </p:sp>
      <p:sp>
        <p:nvSpPr>
          <p:cNvPr id="8" name="Tijdelijke aanduiding voor voettekst 7"/>
          <p:cNvSpPr>
            <a:spLocks noGrp="1"/>
          </p:cNvSpPr>
          <p:nvPr>
            <p:ph type="ftr" sz="quarter" idx="13"/>
          </p:nvPr>
        </p:nvSpPr>
        <p:spPr/>
        <p:txBody>
          <a:bodyPr/>
          <a:lstStyle/>
          <a:p>
            <a:r>
              <a:rPr lang="nl-NL" smtClean="0"/>
              <a:t>fdgdfg</a:t>
            </a:r>
            <a:endParaRPr lang="nl-NL" dirty="0"/>
          </a:p>
        </p:txBody>
      </p:sp>
      <p:sp>
        <p:nvSpPr>
          <p:cNvPr id="9" name="Tijdelijke aanduiding voor dianummer 8"/>
          <p:cNvSpPr>
            <a:spLocks noGrp="1"/>
          </p:cNvSpPr>
          <p:nvPr>
            <p:ph type="sldNum" sz="quarter" idx="14"/>
          </p:nvPr>
        </p:nvSpPr>
        <p:spPr/>
        <p:txBody>
          <a:bodyPr/>
          <a:lstStyle/>
          <a:p>
            <a:fld id="{F85D4453-90D5-4A2F-9B87-4CB56BA229F2}" type="slidenum">
              <a:rPr lang="en-US" smtClean="0"/>
              <a:pPr/>
              <a:t>‹nr.›</a:t>
            </a:fld>
            <a:endParaRPr lang="en-US" b="1" dirty="0"/>
          </a:p>
        </p:txBody>
      </p:sp>
    </p:spTree>
    <p:extLst>
      <p:ext uri="{BB962C8B-B14F-4D97-AF65-F5344CB8AC3E}">
        <p14:creationId xmlns:p14="http://schemas.microsoft.com/office/powerpoint/2010/main" val="3159323140"/>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Dia - 1:1">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1" hasCustomPrompt="1"/>
          </p:nvPr>
        </p:nvSpPr>
        <p:spPr>
          <a:xfrm>
            <a:off x="2762672" y="1418400"/>
            <a:ext cx="4032448" cy="4032448"/>
          </a:xfrm>
          <a:ln w="12700">
            <a:noFill/>
          </a:ln>
          <a:effectLst>
            <a:outerShdw blurRad="50800" dist="38100" dir="2700000" algn="tl" rotWithShape="0">
              <a:prstClr val="black">
                <a:alpha val="40000"/>
              </a:prstClr>
            </a:outerShdw>
            <a:reflection blurRad="6350" stA="52000" endA="300" endPos="10000" dir="5400000" sy="-100000" algn="bl" rotWithShape="0"/>
          </a:effectLst>
        </p:spPr>
        <p:txBody>
          <a:bodyPr/>
          <a:lstStyle>
            <a:lvl1pPr marL="0" indent="0">
              <a:buNone/>
              <a:defRPr baseline="0"/>
            </a:lvl1pPr>
          </a:lstStyle>
          <a:p>
            <a:r>
              <a:rPr lang="nl-NL" dirty="0" smtClean="0"/>
              <a:t>  Klik om een afbeelding toe te voegen</a:t>
            </a:r>
            <a:endParaRPr lang="nl-NL" dirty="0"/>
          </a:p>
        </p:txBody>
      </p:sp>
      <p:sp>
        <p:nvSpPr>
          <p:cNvPr id="2" name="Titel 1"/>
          <p:cNvSpPr>
            <a:spLocks noGrp="1"/>
          </p:cNvSpPr>
          <p:nvPr>
            <p:ph type="title" hasCustomPrompt="1"/>
          </p:nvPr>
        </p:nvSpPr>
        <p:spPr/>
        <p:txBody>
          <a:bodyPr/>
          <a:lstStyle>
            <a:lvl1pPr>
              <a:defRPr/>
            </a:lvl1pPr>
          </a:lstStyle>
          <a:p>
            <a:r>
              <a:rPr lang="nl-NL" dirty="0" smtClean="0"/>
              <a:t>Klik om de titel te bewerken</a:t>
            </a:r>
            <a:endParaRPr lang="nl-NL" dirty="0"/>
          </a:p>
        </p:txBody>
      </p:sp>
      <p:sp>
        <p:nvSpPr>
          <p:cNvPr id="6" name="Tijdelijke aanduiding voor datum 5"/>
          <p:cNvSpPr>
            <a:spLocks noGrp="1"/>
          </p:cNvSpPr>
          <p:nvPr>
            <p:ph type="dt" sz="half" idx="12"/>
          </p:nvPr>
        </p:nvSpPr>
        <p:spPr/>
        <p:txBody>
          <a:bodyPr/>
          <a:lstStyle/>
          <a:p>
            <a:endParaRPr lang="nl-NL" dirty="0"/>
          </a:p>
        </p:txBody>
      </p:sp>
      <p:sp>
        <p:nvSpPr>
          <p:cNvPr id="7" name="Tijdelijke aanduiding voor voettekst 6"/>
          <p:cNvSpPr>
            <a:spLocks noGrp="1"/>
          </p:cNvSpPr>
          <p:nvPr>
            <p:ph type="ftr" sz="quarter" idx="13"/>
          </p:nvPr>
        </p:nvSpPr>
        <p:spPr/>
        <p:txBody>
          <a:bodyPr/>
          <a:lstStyle/>
          <a:p>
            <a:r>
              <a:rPr lang="nl-NL" smtClean="0"/>
              <a:t>fdgdfg</a:t>
            </a:r>
            <a:endParaRPr lang="nl-NL" dirty="0"/>
          </a:p>
        </p:txBody>
      </p:sp>
      <p:sp>
        <p:nvSpPr>
          <p:cNvPr id="8" name="Tijdelijke aanduiding voor dianummer 7"/>
          <p:cNvSpPr>
            <a:spLocks noGrp="1"/>
          </p:cNvSpPr>
          <p:nvPr>
            <p:ph type="sldNum" sz="quarter" idx="14"/>
          </p:nvPr>
        </p:nvSpPr>
        <p:spPr/>
        <p:txBody>
          <a:bodyPr/>
          <a:lstStyle/>
          <a:p>
            <a:fld id="{F85D4453-90D5-4A2F-9B87-4CB56BA229F2}" type="slidenum">
              <a:rPr lang="en-US" smtClean="0"/>
              <a:pPr/>
              <a:t>‹nr.›</a:t>
            </a:fld>
            <a:endParaRPr lang="en-US" b="1" dirty="0"/>
          </a:p>
        </p:txBody>
      </p:sp>
    </p:spTree>
    <p:extLst>
      <p:ext uri="{BB962C8B-B14F-4D97-AF65-F5344CB8AC3E}">
        <p14:creationId xmlns:p14="http://schemas.microsoft.com/office/powerpoint/2010/main" val="3520859913"/>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Dia - 2:1">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1" hasCustomPrompt="1"/>
          </p:nvPr>
        </p:nvSpPr>
        <p:spPr>
          <a:xfrm>
            <a:off x="4716016" y="1412776"/>
            <a:ext cx="4032448" cy="4032448"/>
          </a:xfrm>
          <a:ln w="12700">
            <a:noFill/>
          </a:ln>
          <a:effectLst>
            <a:outerShdw blurRad="50800" dist="38100" dir="2700000" algn="tl" rotWithShape="0">
              <a:prstClr val="black">
                <a:alpha val="40000"/>
              </a:prstClr>
            </a:outerShdw>
            <a:reflection blurRad="6350" stA="52000" endA="300" endPos="10000" dir="5400000" sy="-100000" algn="bl" rotWithShape="0"/>
          </a:effectLst>
        </p:spPr>
        <p:txBody>
          <a:bodyPr/>
          <a:lstStyle>
            <a:lvl1pPr marL="0" indent="0">
              <a:buNone/>
              <a:defRPr baseline="0"/>
            </a:lvl1pPr>
          </a:lstStyle>
          <a:p>
            <a:r>
              <a:rPr lang="nl-NL" dirty="0" smtClean="0"/>
              <a:t>  Klik om een afbeelding toe te voegen</a:t>
            </a:r>
            <a:endParaRPr lang="nl-NL" dirty="0"/>
          </a:p>
        </p:txBody>
      </p:sp>
      <p:sp>
        <p:nvSpPr>
          <p:cNvPr id="2" name="Titel 1"/>
          <p:cNvSpPr>
            <a:spLocks noGrp="1"/>
          </p:cNvSpPr>
          <p:nvPr>
            <p:ph type="title" hasCustomPrompt="1"/>
          </p:nvPr>
        </p:nvSpPr>
        <p:spPr/>
        <p:txBody>
          <a:bodyPr/>
          <a:lstStyle>
            <a:lvl1pPr>
              <a:defRPr/>
            </a:lvl1pPr>
          </a:lstStyle>
          <a:p>
            <a:r>
              <a:rPr lang="nl-NL" dirty="0" smtClean="0"/>
              <a:t>Klik om de titel te bewerken</a:t>
            </a:r>
            <a:endParaRPr lang="nl-NL" dirty="0"/>
          </a:p>
        </p:txBody>
      </p:sp>
      <p:sp>
        <p:nvSpPr>
          <p:cNvPr id="6" name="Tijdelijke aanduiding voor datum 5"/>
          <p:cNvSpPr>
            <a:spLocks noGrp="1"/>
          </p:cNvSpPr>
          <p:nvPr>
            <p:ph type="dt" sz="half" idx="12"/>
          </p:nvPr>
        </p:nvSpPr>
        <p:spPr/>
        <p:txBody>
          <a:bodyPr/>
          <a:lstStyle/>
          <a:p>
            <a:endParaRPr lang="nl-NL" dirty="0"/>
          </a:p>
        </p:txBody>
      </p:sp>
      <p:sp>
        <p:nvSpPr>
          <p:cNvPr id="7" name="Tijdelijke aanduiding voor voettekst 6"/>
          <p:cNvSpPr>
            <a:spLocks noGrp="1"/>
          </p:cNvSpPr>
          <p:nvPr>
            <p:ph type="ftr" sz="quarter" idx="13"/>
          </p:nvPr>
        </p:nvSpPr>
        <p:spPr/>
        <p:txBody>
          <a:bodyPr/>
          <a:lstStyle/>
          <a:p>
            <a:r>
              <a:rPr lang="nl-NL" smtClean="0"/>
              <a:t>fdgdfg</a:t>
            </a:r>
            <a:endParaRPr lang="nl-NL" dirty="0"/>
          </a:p>
        </p:txBody>
      </p:sp>
      <p:sp>
        <p:nvSpPr>
          <p:cNvPr id="8" name="Tijdelijke aanduiding voor dianummer 7"/>
          <p:cNvSpPr>
            <a:spLocks noGrp="1"/>
          </p:cNvSpPr>
          <p:nvPr>
            <p:ph type="sldNum" sz="quarter" idx="14"/>
          </p:nvPr>
        </p:nvSpPr>
        <p:spPr/>
        <p:txBody>
          <a:bodyPr/>
          <a:lstStyle/>
          <a:p>
            <a:fld id="{F85D4453-90D5-4A2F-9B87-4CB56BA229F2}" type="slidenum">
              <a:rPr lang="en-US" smtClean="0"/>
              <a:pPr/>
              <a:t>‹nr.›</a:t>
            </a:fld>
            <a:endParaRPr lang="en-US" b="1" dirty="0"/>
          </a:p>
        </p:txBody>
      </p:sp>
      <p:sp>
        <p:nvSpPr>
          <p:cNvPr id="10" name="Tijdelijke aanduiding voor afbeelding 8"/>
          <p:cNvSpPr>
            <a:spLocks noGrp="1"/>
          </p:cNvSpPr>
          <p:nvPr>
            <p:ph type="pic" sz="quarter" idx="15" hasCustomPrompt="1"/>
          </p:nvPr>
        </p:nvSpPr>
        <p:spPr>
          <a:xfrm>
            <a:off x="395536" y="1412776"/>
            <a:ext cx="4032448" cy="4032448"/>
          </a:xfrm>
          <a:ln w="12700">
            <a:noFill/>
          </a:ln>
          <a:effectLst>
            <a:outerShdw blurRad="50800" dist="38100" dir="2700000" algn="tl" rotWithShape="0">
              <a:prstClr val="black">
                <a:alpha val="40000"/>
              </a:prstClr>
            </a:outerShdw>
            <a:reflection blurRad="6350" stA="52000" endA="300" endPos="10000" dir="5400000" sy="-100000" algn="bl" rotWithShape="0"/>
          </a:effectLst>
        </p:spPr>
        <p:txBody>
          <a:bodyPr/>
          <a:lstStyle>
            <a:lvl1pPr marL="0" indent="0">
              <a:buNone/>
              <a:defRPr baseline="0"/>
            </a:lvl1pPr>
          </a:lstStyle>
          <a:p>
            <a:r>
              <a:rPr lang="nl-NL" dirty="0" smtClean="0"/>
              <a:t>  Klik om een afbeelding toe te voegen</a:t>
            </a:r>
            <a:endParaRPr lang="nl-NL" dirty="0"/>
          </a:p>
        </p:txBody>
      </p:sp>
    </p:spTree>
    <p:extLst>
      <p:ext uri="{BB962C8B-B14F-4D97-AF65-F5344CB8AC3E}">
        <p14:creationId xmlns:p14="http://schemas.microsoft.com/office/powerpoint/2010/main" val="3520859913"/>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Dia - 1:1,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om de titel te bewerken</a:t>
            </a:r>
            <a:endParaRPr lang="nl-NL" dirty="0"/>
          </a:p>
        </p:txBody>
      </p:sp>
      <p:sp>
        <p:nvSpPr>
          <p:cNvPr id="4" name="Tijdelijke aanduiding voor dianummer 3"/>
          <p:cNvSpPr>
            <a:spLocks noGrp="1"/>
          </p:cNvSpPr>
          <p:nvPr>
            <p:ph type="sldNum" sz="quarter" idx="10"/>
          </p:nvPr>
        </p:nvSpPr>
        <p:spPr/>
        <p:txBody>
          <a:bodyPr/>
          <a:lstStyle>
            <a:lvl1pPr>
              <a:defRPr/>
            </a:lvl1pPr>
          </a:lstStyle>
          <a:p>
            <a:fld id="{6101E568-7D2F-43AA-91D3-305BF8252E2E}" type="slidenum">
              <a:rPr lang="en-US"/>
              <a:pPr/>
              <a:t>‹nr.›</a:t>
            </a:fld>
            <a:endParaRPr lang="en-US" sz="1200" b="1">
              <a:solidFill>
                <a:srgbClr val="FF0033"/>
              </a:solidFill>
            </a:endParaRPr>
          </a:p>
        </p:txBody>
      </p:sp>
      <p:sp>
        <p:nvSpPr>
          <p:cNvPr id="7" name="Tijdelijke aanduiding voor afbeelding 8"/>
          <p:cNvSpPr>
            <a:spLocks noGrp="1"/>
          </p:cNvSpPr>
          <p:nvPr>
            <p:ph type="pic" sz="quarter" idx="11" hasCustomPrompt="1"/>
          </p:nvPr>
        </p:nvSpPr>
        <p:spPr>
          <a:xfrm>
            <a:off x="1332000" y="1435015"/>
            <a:ext cx="6480000" cy="4320000"/>
          </a:xfrm>
          <a:effectLst>
            <a:outerShdw blurRad="50800" dist="38100" dir="2700000" algn="tl" rotWithShape="0">
              <a:prstClr val="black">
                <a:alpha val="40000"/>
              </a:prstClr>
            </a:outerShdw>
            <a:reflection blurRad="12700" stA="76000" endPos="6000" dir="5400000" sy="-100000" algn="bl" rotWithShape="0"/>
          </a:effectLst>
        </p:spPr>
        <p:txBody>
          <a:bodyPr/>
          <a:lstStyle>
            <a:lvl1pPr marL="0" indent="0">
              <a:buNone/>
              <a:defRPr baseline="0"/>
            </a:lvl1pPr>
          </a:lstStyle>
          <a:p>
            <a:r>
              <a:rPr lang="nl-NL" dirty="0" smtClean="0"/>
              <a:t>  Klik om een afbeelding toe te voegen</a:t>
            </a:r>
            <a:endParaRPr lang="nl-NL" dirty="0"/>
          </a:p>
        </p:txBody>
      </p:sp>
      <p:sp>
        <p:nvSpPr>
          <p:cNvPr id="3" name="Tijdelijke aanduiding voor datum 2"/>
          <p:cNvSpPr>
            <a:spLocks noGrp="1"/>
          </p:cNvSpPr>
          <p:nvPr>
            <p:ph type="dt" sz="half" idx="12"/>
          </p:nvPr>
        </p:nvSpPr>
        <p:spPr/>
        <p:txBody>
          <a:bodyPr/>
          <a:lstStyle/>
          <a:p>
            <a:endParaRPr lang="nl-NL" dirty="0"/>
          </a:p>
        </p:txBody>
      </p:sp>
      <p:sp>
        <p:nvSpPr>
          <p:cNvPr id="5" name="Tijdelijke aanduiding voor voettekst 4"/>
          <p:cNvSpPr>
            <a:spLocks noGrp="1"/>
          </p:cNvSpPr>
          <p:nvPr>
            <p:ph type="ftr" sz="quarter" idx="13"/>
          </p:nvPr>
        </p:nvSpPr>
        <p:spPr/>
        <p:txBody>
          <a:bodyPr/>
          <a:lstStyle/>
          <a:p>
            <a:r>
              <a:rPr lang="nl-NL" smtClean="0"/>
              <a:t>fdgdfg</a:t>
            </a:r>
            <a:endParaRPr lang="nl-NL" dirty="0"/>
          </a:p>
        </p:txBody>
      </p:sp>
    </p:spTree>
    <p:extLst>
      <p:ext uri="{BB962C8B-B14F-4D97-AF65-F5344CB8AC3E}">
        <p14:creationId xmlns:p14="http://schemas.microsoft.com/office/powerpoint/2010/main" val="3920782055"/>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Dia - 1: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om de titel te bewerken</a:t>
            </a:r>
            <a:endParaRPr lang="nl-NL" dirty="0"/>
          </a:p>
        </p:txBody>
      </p:sp>
      <p:sp>
        <p:nvSpPr>
          <p:cNvPr id="4" name="Tijdelijke aanduiding voor dianummer 3"/>
          <p:cNvSpPr>
            <a:spLocks noGrp="1"/>
          </p:cNvSpPr>
          <p:nvPr>
            <p:ph type="sldNum" sz="quarter" idx="10"/>
          </p:nvPr>
        </p:nvSpPr>
        <p:spPr/>
        <p:txBody>
          <a:bodyPr/>
          <a:lstStyle>
            <a:lvl1pPr>
              <a:defRPr/>
            </a:lvl1pPr>
          </a:lstStyle>
          <a:p>
            <a:fld id="{6101E568-7D2F-43AA-91D3-305BF8252E2E}" type="slidenum">
              <a:rPr lang="en-US"/>
              <a:pPr/>
              <a:t>‹nr.›</a:t>
            </a:fld>
            <a:endParaRPr lang="en-US" sz="1200" b="1">
              <a:solidFill>
                <a:srgbClr val="FF0033"/>
              </a:solidFill>
            </a:endParaRPr>
          </a:p>
        </p:txBody>
      </p:sp>
      <p:sp>
        <p:nvSpPr>
          <p:cNvPr id="9" name="Tijdelijke aanduiding voor afbeelding 8"/>
          <p:cNvSpPr>
            <a:spLocks noGrp="1"/>
          </p:cNvSpPr>
          <p:nvPr>
            <p:ph type="pic" sz="quarter" idx="11" hasCustomPrompt="1"/>
          </p:nvPr>
        </p:nvSpPr>
        <p:spPr>
          <a:xfrm>
            <a:off x="0" y="1429200"/>
            <a:ext cx="9144000" cy="4701600"/>
          </a:xfrm>
        </p:spPr>
        <p:txBody>
          <a:bodyPr/>
          <a:lstStyle>
            <a:lvl1pPr marL="0" indent="0">
              <a:buNone/>
              <a:defRPr baseline="0"/>
            </a:lvl1pPr>
          </a:lstStyle>
          <a:p>
            <a:r>
              <a:rPr lang="nl-NL" dirty="0" smtClean="0"/>
              <a:t>  Klik om een afbeelding toe te voegen</a:t>
            </a:r>
            <a:endParaRPr lang="nl-NL" dirty="0"/>
          </a:p>
        </p:txBody>
      </p:sp>
      <p:sp>
        <p:nvSpPr>
          <p:cNvPr id="6" name="Line 7"/>
          <p:cNvSpPr>
            <a:spLocks noChangeShapeType="1"/>
          </p:cNvSpPr>
          <p:nvPr userDrawn="1"/>
        </p:nvSpPr>
        <p:spPr bwMode="auto">
          <a:xfrm>
            <a:off x="0" y="1412776"/>
            <a:ext cx="9144000" cy="0"/>
          </a:xfrm>
          <a:prstGeom prst="line">
            <a:avLst/>
          </a:prstGeom>
          <a:noFill/>
          <a:ln w="34925">
            <a:solidFill>
              <a:srgbClr val="3F9C35"/>
            </a:solidFill>
            <a:round/>
            <a:headEnd type="none" w="sm" len="sm"/>
            <a:tailEnd type="none" w="sm" len="sm"/>
          </a:ln>
          <a:effectLst/>
        </p:spPr>
        <p:txBody>
          <a:bodyPr wrap="none" lIns="0" tIns="0" rIns="0" bIns="0" anchor="ctr"/>
          <a:lstStyle/>
          <a:p>
            <a:endParaRPr lang="nl-NL"/>
          </a:p>
        </p:txBody>
      </p:sp>
      <p:sp>
        <p:nvSpPr>
          <p:cNvPr id="3" name="Tijdelijke aanduiding voor datum 2"/>
          <p:cNvSpPr>
            <a:spLocks noGrp="1"/>
          </p:cNvSpPr>
          <p:nvPr>
            <p:ph type="dt" sz="half" idx="12"/>
          </p:nvPr>
        </p:nvSpPr>
        <p:spPr/>
        <p:txBody>
          <a:bodyPr/>
          <a:lstStyle/>
          <a:p>
            <a:endParaRPr lang="nl-NL" dirty="0"/>
          </a:p>
        </p:txBody>
      </p:sp>
      <p:sp>
        <p:nvSpPr>
          <p:cNvPr id="5" name="Tijdelijke aanduiding voor voettekst 4"/>
          <p:cNvSpPr>
            <a:spLocks noGrp="1"/>
          </p:cNvSpPr>
          <p:nvPr>
            <p:ph type="ftr" sz="quarter" idx="13"/>
          </p:nvPr>
        </p:nvSpPr>
        <p:spPr/>
        <p:txBody>
          <a:bodyPr/>
          <a:lstStyle/>
          <a:p>
            <a:r>
              <a:rPr lang="nl-NL" smtClean="0"/>
              <a:t>fdgdfg</a:t>
            </a:r>
            <a:endParaRPr lang="nl-NL" dirty="0"/>
          </a:p>
        </p:txBody>
      </p:sp>
    </p:spTree>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Dia - 1: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om de titel te bewerken</a:t>
            </a:r>
            <a:endParaRPr lang="nl-NL" dirty="0"/>
          </a:p>
        </p:txBody>
      </p:sp>
      <p:sp>
        <p:nvSpPr>
          <p:cNvPr id="4" name="Tijdelijke aanduiding voor dianummer 3"/>
          <p:cNvSpPr>
            <a:spLocks noGrp="1"/>
          </p:cNvSpPr>
          <p:nvPr>
            <p:ph type="sldNum" sz="quarter" idx="10"/>
          </p:nvPr>
        </p:nvSpPr>
        <p:spPr/>
        <p:txBody>
          <a:bodyPr/>
          <a:lstStyle>
            <a:lvl1pPr>
              <a:defRPr/>
            </a:lvl1pPr>
          </a:lstStyle>
          <a:p>
            <a:fld id="{6101E568-7D2F-43AA-91D3-305BF8252E2E}" type="slidenum">
              <a:rPr lang="en-US"/>
              <a:pPr/>
              <a:t>‹nr.›</a:t>
            </a:fld>
            <a:endParaRPr lang="en-US" sz="1200" b="1">
              <a:solidFill>
                <a:srgbClr val="FF0033"/>
              </a:solidFill>
            </a:endParaRPr>
          </a:p>
        </p:txBody>
      </p:sp>
      <p:sp>
        <p:nvSpPr>
          <p:cNvPr id="9" name="Tijdelijke aanduiding voor afbeelding 8"/>
          <p:cNvSpPr>
            <a:spLocks noGrp="1"/>
          </p:cNvSpPr>
          <p:nvPr>
            <p:ph type="pic" sz="quarter" idx="11" hasCustomPrompt="1"/>
          </p:nvPr>
        </p:nvSpPr>
        <p:spPr>
          <a:xfrm>
            <a:off x="0" y="1778400"/>
            <a:ext cx="9144000" cy="3045600"/>
          </a:xfrm>
          <a:ln>
            <a:noFill/>
          </a:ln>
          <a:effectLst>
            <a:reflection blurRad="6350" stA="14000" endPos="18000" dir="5400000" sy="-100000" algn="bl" rotWithShape="0"/>
          </a:effectLst>
        </p:spPr>
        <p:txBody>
          <a:bodyPr/>
          <a:lstStyle>
            <a:lvl1pPr marL="0" indent="0">
              <a:buNone/>
              <a:defRPr baseline="0"/>
            </a:lvl1pPr>
          </a:lstStyle>
          <a:p>
            <a:r>
              <a:rPr lang="nl-NL" dirty="0" smtClean="0"/>
              <a:t>  Klik om een afbeelding toe te voegen</a:t>
            </a:r>
            <a:endParaRPr lang="nl-NL" dirty="0"/>
          </a:p>
        </p:txBody>
      </p:sp>
      <p:sp>
        <p:nvSpPr>
          <p:cNvPr id="3" name="Tijdelijke aanduiding voor datum 2"/>
          <p:cNvSpPr>
            <a:spLocks noGrp="1"/>
          </p:cNvSpPr>
          <p:nvPr>
            <p:ph type="dt" sz="half" idx="12"/>
          </p:nvPr>
        </p:nvSpPr>
        <p:spPr/>
        <p:txBody>
          <a:bodyPr/>
          <a:lstStyle/>
          <a:p>
            <a:endParaRPr lang="nl-NL" dirty="0"/>
          </a:p>
        </p:txBody>
      </p:sp>
      <p:sp>
        <p:nvSpPr>
          <p:cNvPr id="5" name="Tijdelijke aanduiding voor voettekst 4"/>
          <p:cNvSpPr>
            <a:spLocks noGrp="1"/>
          </p:cNvSpPr>
          <p:nvPr>
            <p:ph type="ftr" sz="quarter" idx="13"/>
          </p:nvPr>
        </p:nvSpPr>
        <p:spPr/>
        <p:txBody>
          <a:bodyPr/>
          <a:lstStyle/>
          <a:p>
            <a:r>
              <a:rPr lang="nl-NL" smtClean="0"/>
              <a:t>fdgdfg</a:t>
            </a:r>
            <a:endParaRPr lang="nl-NL" dirty="0"/>
          </a:p>
        </p:txBody>
      </p:sp>
    </p:spTree>
    <p:extLst>
      <p:ext uri="{BB962C8B-B14F-4D97-AF65-F5344CB8AC3E}">
        <p14:creationId xmlns:p14="http://schemas.microsoft.com/office/powerpoint/2010/main" val="889349154"/>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6.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990600" y="1412776"/>
            <a:ext cx="7620000" cy="45308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pic>
        <p:nvPicPr>
          <p:cNvPr id="4100" name="Picture 4" descr="naald"/>
          <p:cNvPicPr>
            <a:picLocks noChangeAspect="1" noChangeArrowheads="1"/>
          </p:cNvPicPr>
          <p:nvPr/>
        </p:nvPicPr>
        <p:blipFill>
          <a:blip r:embed="rId22" cstate="print"/>
          <a:srcRect/>
          <a:stretch>
            <a:fillRect/>
          </a:stretch>
        </p:blipFill>
        <p:spPr bwMode="auto">
          <a:xfrm>
            <a:off x="381000" y="0"/>
            <a:ext cx="528638" cy="927100"/>
          </a:xfrm>
          <a:prstGeom prst="rect">
            <a:avLst/>
          </a:prstGeom>
          <a:noFill/>
        </p:spPr>
      </p:pic>
      <p:sp>
        <p:nvSpPr>
          <p:cNvPr id="4101" name="Rectangle 5"/>
          <p:cNvSpPr>
            <a:spLocks noGrp="1" noChangeArrowheads="1"/>
          </p:cNvSpPr>
          <p:nvPr>
            <p:ph type="title"/>
          </p:nvPr>
        </p:nvSpPr>
        <p:spPr bwMode="auto">
          <a:xfrm>
            <a:off x="990600" y="165100"/>
            <a:ext cx="7620000" cy="825500"/>
          </a:xfrm>
          <a:prstGeom prst="rect">
            <a:avLst/>
          </a:prstGeom>
          <a:noFill/>
          <a:ln w="9525">
            <a:noFill/>
            <a:miter lim="800000"/>
            <a:headEnd type="none" w="sm" len="sm"/>
            <a:tailEnd type="none" w="sm" len="sm"/>
          </a:ln>
          <a:effectLst/>
        </p:spPr>
        <p:txBody>
          <a:bodyPr vert="horz" wrap="square" lIns="0" tIns="0" rIns="0" bIns="0" numCol="1" anchor="b" anchorCtr="0" compatLnSpc="1">
            <a:prstTxWarp prst="textNoShape">
              <a:avLst/>
            </a:prstTxWarp>
          </a:bodyPr>
          <a:lstStyle/>
          <a:p>
            <a:pPr lvl="0"/>
            <a:r>
              <a:rPr lang="nl-NL" dirty="0" smtClean="0"/>
              <a:t>Klik om de stijl te bewerken</a:t>
            </a:r>
            <a:endParaRPr lang="en-US" dirty="0" smtClean="0"/>
          </a:p>
        </p:txBody>
      </p:sp>
      <p:sp>
        <p:nvSpPr>
          <p:cNvPr id="4103" name="Line 7"/>
          <p:cNvSpPr>
            <a:spLocks noChangeShapeType="1"/>
          </p:cNvSpPr>
          <p:nvPr/>
        </p:nvSpPr>
        <p:spPr bwMode="auto">
          <a:xfrm>
            <a:off x="0" y="6140450"/>
            <a:ext cx="9144000" cy="0"/>
          </a:xfrm>
          <a:prstGeom prst="line">
            <a:avLst/>
          </a:prstGeom>
          <a:noFill/>
          <a:ln w="34925">
            <a:solidFill>
              <a:srgbClr val="3F9C35"/>
            </a:solidFill>
            <a:round/>
            <a:headEnd type="none" w="sm" len="sm"/>
            <a:tailEnd type="none" w="sm" len="sm"/>
          </a:ln>
          <a:effectLst/>
        </p:spPr>
        <p:txBody>
          <a:bodyPr wrap="none" lIns="0" tIns="0" rIns="0" bIns="0" anchor="ctr"/>
          <a:lstStyle/>
          <a:p>
            <a:endParaRPr lang="nl-NL"/>
          </a:p>
        </p:txBody>
      </p:sp>
      <p:sp>
        <p:nvSpPr>
          <p:cNvPr id="2" name="Rechthoek 1"/>
          <p:cNvSpPr/>
          <p:nvPr/>
        </p:nvSpPr>
        <p:spPr>
          <a:xfrm>
            <a:off x="0" y="6159600"/>
            <a:ext cx="9144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102" name="Picture 6" descr="VvV_Logo_CMYK_35mm"/>
          <p:cNvPicPr>
            <a:picLocks noChangeAspect="1" noChangeArrowheads="1"/>
          </p:cNvPicPr>
          <p:nvPr/>
        </p:nvPicPr>
        <p:blipFill rotWithShape="1">
          <a:blip r:embed="rId23" cstate="print"/>
          <a:srcRect t="39439"/>
          <a:stretch/>
        </p:blipFill>
        <p:spPr bwMode="auto">
          <a:xfrm>
            <a:off x="387350" y="6227018"/>
            <a:ext cx="3041650" cy="514350"/>
          </a:xfrm>
          <a:prstGeom prst="rect">
            <a:avLst/>
          </a:prstGeom>
          <a:noFill/>
        </p:spPr>
      </p:pic>
      <p:sp>
        <p:nvSpPr>
          <p:cNvPr id="4099" name="Rectangle 3"/>
          <p:cNvSpPr>
            <a:spLocks noGrp="1" noChangeArrowheads="1"/>
          </p:cNvSpPr>
          <p:nvPr>
            <p:ph type="sldNum" sz="quarter" idx="4"/>
          </p:nvPr>
        </p:nvSpPr>
        <p:spPr bwMode="auto">
          <a:xfrm>
            <a:off x="7772400" y="6362278"/>
            <a:ext cx="838200"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800">
                <a:solidFill>
                  <a:schemeClr val="tx1"/>
                </a:solidFill>
                <a:latin typeface="+mn-lt"/>
              </a:defRPr>
            </a:lvl1pPr>
          </a:lstStyle>
          <a:p>
            <a:fld id="{F85D4453-90D5-4A2F-9B87-4CB56BA229F2}" type="slidenum">
              <a:rPr lang="en-US" smtClean="0"/>
              <a:pPr/>
              <a:t>‹nr.›</a:t>
            </a:fld>
            <a:endParaRPr lang="en-US" b="1" dirty="0"/>
          </a:p>
        </p:txBody>
      </p:sp>
      <p:sp>
        <p:nvSpPr>
          <p:cNvPr id="4" name="Tijdelijke aanduiding voor datum 3"/>
          <p:cNvSpPr>
            <a:spLocks noGrp="1"/>
          </p:cNvSpPr>
          <p:nvPr>
            <p:ph type="dt" sz="half" idx="2"/>
          </p:nvPr>
        </p:nvSpPr>
        <p:spPr>
          <a:xfrm>
            <a:off x="6948264" y="201762"/>
            <a:ext cx="1656184" cy="274910"/>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nl-NL" dirty="0"/>
          </a:p>
        </p:txBody>
      </p:sp>
      <p:sp>
        <p:nvSpPr>
          <p:cNvPr id="3" name="Tijdelijke aanduiding voor voettekst 2"/>
          <p:cNvSpPr>
            <a:spLocks noGrp="1"/>
          </p:cNvSpPr>
          <p:nvPr>
            <p:ph type="ftr" sz="quarter" idx="3"/>
          </p:nvPr>
        </p:nvSpPr>
        <p:spPr>
          <a:xfrm>
            <a:off x="4788024" y="6362278"/>
            <a:ext cx="2895600" cy="295722"/>
          </a:xfrm>
          <a:prstGeom prst="rect">
            <a:avLst/>
          </a:prstGeom>
        </p:spPr>
        <p:txBody>
          <a:bodyPr vert="horz" lIns="91440" tIns="45720" rIns="91440" bIns="45720" rtlCol="0" anchor="ctr"/>
          <a:lstStyle>
            <a:lvl1pPr algn="l">
              <a:defRPr sz="1800">
                <a:solidFill>
                  <a:schemeClr val="tx1">
                    <a:lumMod val="60000"/>
                    <a:lumOff val="40000"/>
                  </a:schemeClr>
                </a:solidFill>
              </a:defRPr>
            </a:lvl1pPr>
          </a:lstStyle>
          <a:p>
            <a:r>
              <a:rPr lang="nl-NL" smtClean="0"/>
              <a:t>fdgdfg</a:t>
            </a:r>
            <a:endParaRPr lang="nl-NL" dirty="0"/>
          </a:p>
        </p:txBody>
      </p:sp>
    </p:spTree>
  </p:cSld>
  <p:clrMap bg1="lt1" tx1="dk1" bg2="lt2" tx2="dk2" accent1="accent1" accent2="accent2" accent3="accent3" accent4="accent4" accent5="accent5" accent6="accent6" hlink="hlink" folHlink="folHlink"/>
  <p:sldLayoutIdLst>
    <p:sldLayoutId id="2147483663" r:id="rId1"/>
    <p:sldLayoutId id="2147483650" r:id="rId2"/>
    <p:sldLayoutId id="2147483664" r:id="rId3"/>
    <p:sldLayoutId id="2147483665" r:id="rId4"/>
    <p:sldLayoutId id="2147483667" r:id="rId5"/>
    <p:sldLayoutId id="2147483670" r:id="rId6"/>
    <p:sldLayoutId id="2147483669" r:id="rId7"/>
    <p:sldLayoutId id="2147483653" r:id="rId8"/>
    <p:sldLayoutId id="2147483668"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72" r:id="rId19"/>
    <p:sldLayoutId id="2147483671" r:id="rId20"/>
  </p:sldLayoutIdLst>
  <p:transition spd="slow"/>
  <p:timing>
    <p:tnLst>
      <p:par>
        <p:cTn id="1" dur="indefinite" restart="never" nodeType="tmRoot"/>
      </p:par>
    </p:tnLst>
  </p:timing>
  <p:hf hdr="0" ftr="0" dt="0"/>
  <p:txStyles>
    <p:titleStyle>
      <a:lvl1pPr marL="0" indent="0" algn="l" rtl="0" eaLnBrk="1" fontAlgn="base" hangingPunct="1">
        <a:spcBef>
          <a:spcPct val="0"/>
        </a:spcBef>
        <a:spcAft>
          <a:spcPct val="0"/>
        </a:spcAft>
        <a:defRPr sz="3200">
          <a:solidFill>
            <a:schemeClr val="accent1"/>
          </a:solidFill>
          <a:latin typeface="+mj-lt"/>
          <a:ea typeface="+mj-ea"/>
          <a:cs typeface="+mj-cs"/>
        </a:defRPr>
      </a:lvl1pPr>
      <a:lvl2pPr marL="473075" indent="-473075" algn="l" rtl="0" eaLnBrk="1" fontAlgn="base" hangingPunct="1">
        <a:spcBef>
          <a:spcPct val="0"/>
        </a:spcBef>
        <a:spcAft>
          <a:spcPct val="0"/>
        </a:spcAft>
        <a:defRPr sz="2800">
          <a:solidFill>
            <a:srgbClr val="3F9C35"/>
          </a:solidFill>
          <a:latin typeface="Verdana" pitchFamily="34" charset="0"/>
        </a:defRPr>
      </a:lvl2pPr>
      <a:lvl3pPr marL="473075" indent="-473075" algn="l" rtl="0" eaLnBrk="1" fontAlgn="base" hangingPunct="1">
        <a:spcBef>
          <a:spcPct val="0"/>
        </a:spcBef>
        <a:spcAft>
          <a:spcPct val="0"/>
        </a:spcAft>
        <a:defRPr sz="2800">
          <a:solidFill>
            <a:srgbClr val="3F9C35"/>
          </a:solidFill>
          <a:latin typeface="Verdana" pitchFamily="34" charset="0"/>
        </a:defRPr>
      </a:lvl3pPr>
      <a:lvl4pPr marL="473075" indent="-473075" algn="l" rtl="0" eaLnBrk="1" fontAlgn="base" hangingPunct="1">
        <a:spcBef>
          <a:spcPct val="0"/>
        </a:spcBef>
        <a:spcAft>
          <a:spcPct val="0"/>
        </a:spcAft>
        <a:defRPr sz="2800">
          <a:solidFill>
            <a:srgbClr val="3F9C35"/>
          </a:solidFill>
          <a:latin typeface="Verdana" pitchFamily="34" charset="0"/>
        </a:defRPr>
      </a:lvl4pPr>
      <a:lvl5pPr marL="473075" indent="-473075" algn="l" rtl="0" eaLnBrk="1" fontAlgn="base" hangingPunct="1">
        <a:spcBef>
          <a:spcPct val="0"/>
        </a:spcBef>
        <a:spcAft>
          <a:spcPct val="0"/>
        </a:spcAft>
        <a:defRPr sz="2800">
          <a:solidFill>
            <a:srgbClr val="3F9C35"/>
          </a:solidFill>
          <a:latin typeface="Verdana" pitchFamily="34" charset="0"/>
        </a:defRPr>
      </a:lvl5pPr>
      <a:lvl6pPr marL="930275" indent="-473075" algn="l" rtl="0" eaLnBrk="1" fontAlgn="base" hangingPunct="1">
        <a:spcBef>
          <a:spcPct val="0"/>
        </a:spcBef>
        <a:spcAft>
          <a:spcPct val="0"/>
        </a:spcAft>
        <a:defRPr sz="2800">
          <a:solidFill>
            <a:srgbClr val="3F9C35"/>
          </a:solidFill>
          <a:latin typeface="Verdana" pitchFamily="34" charset="0"/>
        </a:defRPr>
      </a:lvl6pPr>
      <a:lvl7pPr marL="1387475" indent="-473075" algn="l" rtl="0" eaLnBrk="1" fontAlgn="base" hangingPunct="1">
        <a:spcBef>
          <a:spcPct val="0"/>
        </a:spcBef>
        <a:spcAft>
          <a:spcPct val="0"/>
        </a:spcAft>
        <a:defRPr sz="2800">
          <a:solidFill>
            <a:srgbClr val="3F9C35"/>
          </a:solidFill>
          <a:latin typeface="Verdana" pitchFamily="34" charset="0"/>
        </a:defRPr>
      </a:lvl7pPr>
      <a:lvl8pPr marL="1844675" indent="-473075" algn="l" rtl="0" eaLnBrk="1" fontAlgn="base" hangingPunct="1">
        <a:spcBef>
          <a:spcPct val="0"/>
        </a:spcBef>
        <a:spcAft>
          <a:spcPct val="0"/>
        </a:spcAft>
        <a:defRPr sz="2800">
          <a:solidFill>
            <a:srgbClr val="3F9C35"/>
          </a:solidFill>
          <a:latin typeface="Verdana" pitchFamily="34" charset="0"/>
        </a:defRPr>
      </a:lvl8pPr>
      <a:lvl9pPr marL="2301875" indent="-473075" algn="l" rtl="0" eaLnBrk="1" fontAlgn="base" hangingPunct="1">
        <a:spcBef>
          <a:spcPct val="0"/>
        </a:spcBef>
        <a:spcAft>
          <a:spcPct val="0"/>
        </a:spcAft>
        <a:defRPr sz="2800">
          <a:solidFill>
            <a:srgbClr val="3F9C35"/>
          </a:solidFill>
          <a:latin typeface="Verdana" pitchFamily="34" charset="0"/>
        </a:defRPr>
      </a:lvl9pPr>
    </p:titleStyle>
    <p:bodyStyle>
      <a:lvl1pPr marL="473075" indent="-473075" algn="l" defTabSz="990600" rtl="0" eaLnBrk="1" fontAlgn="base" hangingPunct="1">
        <a:lnSpc>
          <a:spcPct val="90000"/>
        </a:lnSpc>
        <a:spcBef>
          <a:spcPts val="700"/>
        </a:spcBef>
        <a:spcAft>
          <a:spcPts val="700"/>
        </a:spcAft>
        <a:buChar char="•"/>
        <a:tabLst>
          <a:tab pos="1046163" algn="l"/>
        </a:tabLst>
        <a:defRPr sz="2800">
          <a:solidFill>
            <a:schemeClr val="tx1"/>
          </a:solidFill>
          <a:latin typeface="+mn-lt"/>
          <a:ea typeface="+mn-ea"/>
          <a:cs typeface="+mn-cs"/>
        </a:defRPr>
      </a:lvl1pPr>
      <a:lvl2pPr marL="1046163" indent="-382588" algn="l" defTabSz="990600" rtl="0" eaLnBrk="1" fontAlgn="base" hangingPunct="1">
        <a:spcBef>
          <a:spcPct val="0"/>
        </a:spcBef>
        <a:spcAft>
          <a:spcPct val="30000"/>
        </a:spcAft>
        <a:buChar char="–"/>
        <a:tabLst>
          <a:tab pos="1046163" algn="l"/>
        </a:tabLst>
        <a:defRPr sz="2800">
          <a:solidFill>
            <a:schemeClr val="tx1"/>
          </a:solidFill>
          <a:latin typeface="+mn-lt"/>
        </a:defRPr>
      </a:lvl2pPr>
      <a:lvl3pPr marL="1606550" indent="-369888" algn="l" defTabSz="990600" rtl="0" eaLnBrk="1" fontAlgn="base" hangingPunct="1">
        <a:lnSpc>
          <a:spcPts val="2700"/>
        </a:lnSpc>
        <a:spcBef>
          <a:spcPct val="0"/>
        </a:spcBef>
        <a:spcAft>
          <a:spcPts val="800"/>
        </a:spcAft>
        <a:buChar char="•"/>
        <a:tabLst>
          <a:tab pos="1046163" algn="l"/>
        </a:tabLst>
        <a:defRPr sz="2800">
          <a:solidFill>
            <a:schemeClr val="tx1"/>
          </a:solidFill>
          <a:latin typeface="+mn-lt"/>
        </a:defRPr>
      </a:lvl3pPr>
      <a:lvl4pPr marL="2079625" indent="-282575" algn="l" defTabSz="990600" rtl="0" eaLnBrk="1" fontAlgn="base" hangingPunct="1">
        <a:spcBef>
          <a:spcPct val="20000"/>
        </a:spcBef>
        <a:spcAft>
          <a:spcPct val="0"/>
        </a:spcAft>
        <a:buChar char="•"/>
        <a:tabLst>
          <a:tab pos="1046163" algn="l"/>
        </a:tabLst>
        <a:defRPr sz="2800">
          <a:solidFill>
            <a:schemeClr val="tx1"/>
          </a:solidFill>
          <a:latin typeface="+mn-lt"/>
        </a:defRPr>
      </a:lvl4pPr>
      <a:lvl5pPr marL="2498725" indent="-228600" algn="l" defTabSz="990600" rtl="0" eaLnBrk="1" fontAlgn="base" hangingPunct="1">
        <a:spcBef>
          <a:spcPct val="20000"/>
        </a:spcBef>
        <a:spcAft>
          <a:spcPct val="0"/>
        </a:spcAft>
        <a:tabLst>
          <a:tab pos="1046163" algn="l"/>
        </a:tabLst>
        <a:defRPr sz="2800">
          <a:solidFill>
            <a:schemeClr val="tx1"/>
          </a:solidFill>
          <a:latin typeface="+mn-lt"/>
        </a:defRPr>
      </a:lvl5pPr>
      <a:lvl6pPr marL="2955925" indent="-228600" algn="l" defTabSz="990600" rtl="0" eaLnBrk="1" fontAlgn="base" hangingPunct="1">
        <a:spcBef>
          <a:spcPct val="20000"/>
        </a:spcBef>
        <a:spcAft>
          <a:spcPct val="0"/>
        </a:spcAft>
        <a:tabLst>
          <a:tab pos="1046163" algn="l"/>
        </a:tabLst>
        <a:defRPr sz="2000">
          <a:solidFill>
            <a:srgbClr val="848484"/>
          </a:solidFill>
          <a:latin typeface="+mn-lt"/>
        </a:defRPr>
      </a:lvl6pPr>
      <a:lvl7pPr marL="3413125" indent="-228600" algn="l" defTabSz="990600" rtl="0" eaLnBrk="1" fontAlgn="base" hangingPunct="1">
        <a:spcBef>
          <a:spcPct val="20000"/>
        </a:spcBef>
        <a:spcAft>
          <a:spcPct val="0"/>
        </a:spcAft>
        <a:tabLst>
          <a:tab pos="1046163" algn="l"/>
        </a:tabLst>
        <a:defRPr sz="2000">
          <a:solidFill>
            <a:srgbClr val="848484"/>
          </a:solidFill>
          <a:latin typeface="+mn-lt"/>
        </a:defRPr>
      </a:lvl7pPr>
      <a:lvl8pPr marL="3870325" indent="-228600" algn="l" defTabSz="990600" rtl="0" eaLnBrk="1" fontAlgn="base" hangingPunct="1">
        <a:spcBef>
          <a:spcPct val="20000"/>
        </a:spcBef>
        <a:spcAft>
          <a:spcPct val="0"/>
        </a:spcAft>
        <a:tabLst>
          <a:tab pos="1046163" algn="l"/>
        </a:tabLst>
        <a:defRPr sz="2000">
          <a:solidFill>
            <a:srgbClr val="848484"/>
          </a:solidFill>
          <a:latin typeface="+mn-lt"/>
        </a:defRPr>
      </a:lvl8pPr>
      <a:lvl9pPr marL="4327525" indent="-228600" algn="l" defTabSz="990600" rtl="0" eaLnBrk="1" fontAlgn="base" hangingPunct="1">
        <a:spcBef>
          <a:spcPct val="20000"/>
        </a:spcBef>
        <a:spcAft>
          <a:spcPct val="0"/>
        </a:spcAft>
        <a:tabLst>
          <a:tab pos="1046163" algn="l"/>
        </a:tabLst>
        <a:defRPr sz="2000">
          <a:solidFill>
            <a:srgbClr val="848484"/>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990600" y="1412776"/>
            <a:ext cx="7620000" cy="45308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pic>
        <p:nvPicPr>
          <p:cNvPr id="4100" name="Picture 4" descr="naald"/>
          <p:cNvPicPr>
            <a:picLocks noChangeAspect="1" noChangeArrowheads="1"/>
          </p:cNvPicPr>
          <p:nvPr/>
        </p:nvPicPr>
        <p:blipFill>
          <a:blip r:embed="rId20" cstate="print"/>
          <a:srcRect/>
          <a:stretch>
            <a:fillRect/>
          </a:stretch>
        </p:blipFill>
        <p:spPr bwMode="auto">
          <a:xfrm>
            <a:off x="381000" y="0"/>
            <a:ext cx="528638" cy="927100"/>
          </a:xfrm>
          <a:prstGeom prst="rect">
            <a:avLst/>
          </a:prstGeom>
          <a:noFill/>
        </p:spPr>
      </p:pic>
      <p:sp>
        <p:nvSpPr>
          <p:cNvPr id="4101" name="Rectangle 5"/>
          <p:cNvSpPr>
            <a:spLocks noGrp="1" noChangeArrowheads="1"/>
          </p:cNvSpPr>
          <p:nvPr>
            <p:ph type="title"/>
          </p:nvPr>
        </p:nvSpPr>
        <p:spPr bwMode="auto">
          <a:xfrm>
            <a:off x="990600" y="165100"/>
            <a:ext cx="7620000" cy="825500"/>
          </a:xfrm>
          <a:prstGeom prst="rect">
            <a:avLst/>
          </a:prstGeom>
          <a:noFill/>
          <a:ln w="9525">
            <a:noFill/>
            <a:miter lim="800000"/>
            <a:headEnd type="none" w="sm" len="sm"/>
            <a:tailEnd type="none" w="sm" len="sm"/>
          </a:ln>
          <a:effectLst/>
        </p:spPr>
        <p:txBody>
          <a:bodyPr vert="horz" wrap="square" lIns="0" tIns="0" rIns="0" bIns="0" numCol="1" anchor="b" anchorCtr="0" compatLnSpc="1">
            <a:prstTxWarp prst="textNoShape">
              <a:avLst/>
            </a:prstTxWarp>
          </a:bodyPr>
          <a:lstStyle/>
          <a:p>
            <a:pPr lvl="0"/>
            <a:r>
              <a:rPr lang="nl-NL" dirty="0" smtClean="0"/>
              <a:t>Klik om de stijl te bewerken</a:t>
            </a:r>
            <a:endParaRPr lang="en-US" dirty="0" smtClean="0"/>
          </a:p>
        </p:txBody>
      </p:sp>
      <p:sp>
        <p:nvSpPr>
          <p:cNvPr id="4103" name="Line 7"/>
          <p:cNvSpPr>
            <a:spLocks noChangeShapeType="1"/>
          </p:cNvSpPr>
          <p:nvPr/>
        </p:nvSpPr>
        <p:spPr bwMode="auto">
          <a:xfrm>
            <a:off x="0" y="6140450"/>
            <a:ext cx="9144000" cy="0"/>
          </a:xfrm>
          <a:prstGeom prst="line">
            <a:avLst/>
          </a:prstGeom>
          <a:noFill/>
          <a:ln w="34925">
            <a:solidFill>
              <a:srgbClr val="3F9C35"/>
            </a:solidFill>
            <a:round/>
            <a:headEnd type="none" w="sm" len="sm"/>
            <a:tailEnd type="none" w="sm" len="sm"/>
          </a:ln>
          <a:effectLst/>
        </p:spPr>
        <p:txBody>
          <a:bodyPr wrap="none" lIns="0" tIns="0" rIns="0" bIns="0" anchor="ctr"/>
          <a:lstStyle/>
          <a:p>
            <a:endParaRPr lang="nl-NL"/>
          </a:p>
        </p:txBody>
      </p:sp>
      <p:sp>
        <p:nvSpPr>
          <p:cNvPr id="2" name="Rechthoek 1"/>
          <p:cNvSpPr/>
          <p:nvPr/>
        </p:nvSpPr>
        <p:spPr>
          <a:xfrm>
            <a:off x="0" y="6159600"/>
            <a:ext cx="9144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99" name="Rectangle 3"/>
          <p:cNvSpPr>
            <a:spLocks noGrp="1" noChangeArrowheads="1"/>
          </p:cNvSpPr>
          <p:nvPr>
            <p:ph type="sldNum" sz="quarter" idx="4"/>
          </p:nvPr>
        </p:nvSpPr>
        <p:spPr bwMode="auto">
          <a:xfrm>
            <a:off x="7772400" y="6362278"/>
            <a:ext cx="838200"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800">
                <a:solidFill>
                  <a:schemeClr val="tx1"/>
                </a:solidFill>
                <a:latin typeface="+mn-lt"/>
              </a:defRPr>
            </a:lvl1pPr>
          </a:lstStyle>
          <a:p>
            <a:fld id="{F85D4453-90D5-4A2F-9B87-4CB56BA229F2}" type="slidenum">
              <a:rPr lang="en-US" smtClean="0"/>
              <a:pPr/>
              <a:t>‹nr.›</a:t>
            </a:fld>
            <a:endParaRPr lang="en-US" b="1" dirty="0"/>
          </a:p>
        </p:txBody>
      </p:sp>
      <p:sp>
        <p:nvSpPr>
          <p:cNvPr id="4" name="Tijdelijke aanduiding voor datum 3"/>
          <p:cNvSpPr>
            <a:spLocks noGrp="1"/>
          </p:cNvSpPr>
          <p:nvPr>
            <p:ph type="dt" sz="half" idx="2"/>
          </p:nvPr>
        </p:nvSpPr>
        <p:spPr>
          <a:xfrm>
            <a:off x="6948264" y="201762"/>
            <a:ext cx="1656184" cy="274910"/>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nl-NL" dirty="0"/>
          </a:p>
        </p:txBody>
      </p:sp>
      <p:sp>
        <p:nvSpPr>
          <p:cNvPr id="3" name="Tijdelijke aanduiding voor voettekst 2"/>
          <p:cNvSpPr>
            <a:spLocks noGrp="1"/>
          </p:cNvSpPr>
          <p:nvPr>
            <p:ph type="ftr" sz="quarter" idx="3"/>
          </p:nvPr>
        </p:nvSpPr>
        <p:spPr>
          <a:xfrm>
            <a:off x="4788024" y="6362278"/>
            <a:ext cx="2895600" cy="295722"/>
          </a:xfrm>
          <a:prstGeom prst="rect">
            <a:avLst/>
          </a:prstGeom>
        </p:spPr>
        <p:txBody>
          <a:bodyPr vert="horz" lIns="91440" tIns="45720" rIns="91440" bIns="45720" rtlCol="0" anchor="ctr"/>
          <a:lstStyle>
            <a:lvl1pPr algn="l">
              <a:defRPr sz="1800">
                <a:solidFill>
                  <a:schemeClr val="tx1">
                    <a:lumMod val="60000"/>
                    <a:lumOff val="40000"/>
                  </a:schemeClr>
                </a:solidFill>
              </a:defRPr>
            </a:lvl1pPr>
          </a:lstStyle>
          <a:p>
            <a:r>
              <a:rPr lang="nl-NL" smtClean="0"/>
              <a:t>fdgdfg</a:t>
            </a:r>
            <a:endParaRPr lang="nl-NL" dirty="0"/>
          </a:p>
        </p:txBody>
      </p:sp>
      <p:pic>
        <p:nvPicPr>
          <p:cNvPr id="11" name="Picture 6" descr="VvV_Logo_CMYK_35mm"/>
          <p:cNvPicPr>
            <a:picLocks noChangeAspect="1" noChangeArrowheads="1"/>
          </p:cNvPicPr>
          <p:nvPr userDrawn="1"/>
        </p:nvPicPr>
        <p:blipFill>
          <a:blip r:embed="rId21" cstate="print"/>
          <a:srcRect b="3953"/>
          <a:stretch>
            <a:fillRect/>
          </a:stretch>
        </p:blipFill>
        <p:spPr bwMode="auto">
          <a:xfrm>
            <a:off x="323975" y="6192688"/>
            <a:ext cx="3671961" cy="665312"/>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ransition spd="slow"/>
  <p:timing>
    <p:tnLst>
      <p:par>
        <p:cTn id="1" dur="indefinite" restart="never" nodeType="tmRoot"/>
      </p:par>
    </p:tnLst>
  </p:timing>
  <p:hf hdr="0" ftr="0" dt="0"/>
  <p:txStyles>
    <p:titleStyle>
      <a:lvl1pPr marL="0" indent="0" algn="l" rtl="0" eaLnBrk="1" fontAlgn="base" hangingPunct="1">
        <a:spcBef>
          <a:spcPct val="0"/>
        </a:spcBef>
        <a:spcAft>
          <a:spcPct val="0"/>
        </a:spcAft>
        <a:defRPr sz="3200">
          <a:solidFill>
            <a:schemeClr val="accent1"/>
          </a:solidFill>
          <a:latin typeface="+mj-lt"/>
          <a:ea typeface="+mj-ea"/>
          <a:cs typeface="+mj-cs"/>
        </a:defRPr>
      </a:lvl1pPr>
      <a:lvl2pPr marL="473075" indent="-473075" algn="l" rtl="0" eaLnBrk="1" fontAlgn="base" hangingPunct="1">
        <a:spcBef>
          <a:spcPct val="0"/>
        </a:spcBef>
        <a:spcAft>
          <a:spcPct val="0"/>
        </a:spcAft>
        <a:defRPr sz="2800">
          <a:solidFill>
            <a:srgbClr val="3F9C35"/>
          </a:solidFill>
          <a:latin typeface="Verdana" pitchFamily="34" charset="0"/>
        </a:defRPr>
      </a:lvl2pPr>
      <a:lvl3pPr marL="473075" indent="-473075" algn="l" rtl="0" eaLnBrk="1" fontAlgn="base" hangingPunct="1">
        <a:spcBef>
          <a:spcPct val="0"/>
        </a:spcBef>
        <a:spcAft>
          <a:spcPct val="0"/>
        </a:spcAft>
        <a:defRPr sz="2800">
          <a:solidFill>
            <a:srgbClr val="3F9C35"/>
          </a:solidFill>
          <a:latin typeface="Verdana" pitchFamily="34" charset="0"/>
        </a:defRPr>
      </a:lvl3pPr>
      <a:lvl4pPr marL="473075" indent="-473075" algn="l" rtl="0" eaLnBrk="1" fontAlgn="base" hangingPunct="1">
        <a:spcBef>
          <a:spcPct val="0"/>
        </a:spcBef>
        <a:spcAft>
          <a:spcPct val="0"/>
        </a:spcAft>
        <a:defRPr sz="2800">
          <a:solidFill>
            <a:srgbClr val="3F9C35"/>
          </a:solidFill>
          <a:latin typeface="Verdana" pitchFamily="34" charset="0"/>
        </a:defRPr>
      </a:lvl4pPr>
      <a:lvl5pPr marL="473075" indent="-473075" algn="l" rtl="0" eaLnBrk="1" fontAlgn="base" hangingPunct="1">
        <a:spcBef>
          <a:spcPct val="0"/>
        </a:spcBef>
        <a:spcAft>
          <a:spcPct val="0"/>
        </a:spcAft>
        <a:defRPr sz="2800">
          <a:solidFill>
            <a:srgbClr val="3F9C35"/>
          </a:solidFill>
          <a:latin typeface="Verdana" pitchFamily="34" charset="0"/>
        </a:defRPr>
      </a:lvl5pPr>
      <a:lvl6pPr marL="930275" indent="-473075" algn="l" rtl="0" eaLnBrk="1" fontAlgn="base" hangingPunct="1">
        <a:spcBef>
          <a:spcPct val="0"/>
        </a:spcBef>
        <a:spcAft>
          <a:spcPct val="0"/>
        </a:spcAft>
        <a:defRPr sz="2800">
          <a:solidFill>
            <a:srgbClr val="3F9C35"/>
          </a:solidFill>
          <a:latin typeface="Verdana" pitchFamily="34" charset="0"/>
        </a:defRPr>
      </a:lvl6pPr>
      <a:lvl7pPr marL="1387475" indent="-473075" algn="l" rtl="0" eaLnBrk="1" fontAlgn="base" hangingPunct="1">
        <a:spcBef>
          <a:spcPct val="0"/>
        </a:spcBef>
        <a:spcAft>
          <a:spcPct val="0"/>
        </a:spcAft>
        <a:defRPr sz="2800">
          <a:solidFill>
            <a:srgbClr val="3F9C35"/>
          </a:solidFill>
          <a:latin typeface="Verdana" pitchFamily="34" charset="0"/>
        </a:defRPr>
      </a:lvl7pPr>
      <a:lvl8pPr marL="1844675" indent="-473075" algn="l" rtl="0" eaLnBrk="1" fontAlgn="base" hangingPunct="1">
        <a:spcBef>
          <a:spcPct val="0"/>
        </a:spcBef>
        <a:spcAft>
          <a:spcPct val="0"/>
        </a:spcAft>
        <a:defRPr sz="2800">
          <a:solidFill>
            <a:srgbClr val="3F9C35"/>
          </a:solidFill>
          <a:latin typeface="Verdana" pitchFamily="34" charset="0"/>
        </a:defRPr>
      </a:lvl8pPr>
      <a:lvl9pPr marL="2301875" indent="-473075" algn="l" rtl="0" eaLnBrk="1" fontAlgn="base" hangingPunct="1">
        <a:spcBef>
          <a:spcPct val="0"/>
        </a:spcBef>
        <a:spcAft>
          <a:spcPct val="0"/>
        </a:spcAft>
        <a:defRPr sz="2800">
          <a:solidFill>
            <a:srgbClr val="3F9C35"/>
          </a:solidFill>
          <a:latin typeface="Verdana" pitchFamily="34" charset="0"/>
        </a:defRPr>
      </a:lvl9pPr>
    </p:titleStyle>
    <p:bodyStyle>
      <a:lvl1pPr marL="473075" indent="-473075" algn="l" defTabSz="990600" rtl="0" eaLnBrk="1" fontAlgn="base" hangingPunct="1">
        <a:lnSpc>
          <a:spcPct val="90000"/>
        </a:lnSpc>
        <a:spcBef>
          <a:spcPts val="700"/>
        </a:spcBef>
        <a:spcAft>
          <a:spcPts val="700"/>
        </a:spcAft>
        <a:buChar char="•"/>
        <a:tabLst>
          <a:tab pos="1046163" algn="l"/>
        </a:tabLst>
        <a:defRPr sz="2800">
          <a:solidFill>
            <a:schemeClr val="tx1"/>
          </a:solidFill>
          <a:latin typeface="+mn-lt"/>
          <a:ea typeface="+mn-ea"/>
          <a:cs typeface="+mn-cs"/>
        </a:defRPr>
      </a:lvl1pPr>
      <a:lvl2pPr marL="1046163" indent="-382588" algn="l" defTabSz="990600" rtl="0" eaLnBrk="1" fontAlgn="base" hangingPunct="1">
        <a:spcBef>
          <a:spcPct val="0"/>
        </a:spcBef>
        <a:spcAft>
          <a:spcPct val="30000"/>
        </a:spcAft>
        <a:buChar char="–"/>
        <a:tabLst>
          <a:tab pos="1046163" algn="l"/>
        </a:tabLst>
        <a:defRPr sz="2800">
          <a:solidFill>
            <a:schemeClr val="tx1"/>
          </a:solidFill>
          <a:latin typeface="+mn-lt"/>
        </a:defRPr>
      </a:lvl2pPr>
      <a:lvl3pPr marL="1606550" indent="-369888" algn="l" defTabSz="990600" rtl="0" eaLnBrk="1" fontAlgn="base" hangingPunct="1">
        <a:lnSpc>
          <a:spcPts val="2700"/>
        </a:lnSpc>
        <a:spcBef>
          <a:spcPct val="0"/>
        </a:spcBef>
        <a:spcAft>
          <a:spcPts val="800"/>
        </a:spcAft>
        <a:buChar char="•"/>
        <a:tabLst>
          <a:tab pos="1046163" algn="l"/>
        </a:tabLst>
        <a:defRPr sz="2800">
          <a:solidFill>
            <a:schemeClr val="tx1"/>
          </a:solidFill>
          <a:latin typeface="+mn-lt"/>
        </a:defRPr>
      </a:lvl3pPr>
      <a:lvl4pPr marL="2079625" indent="-282575" algn="l" defTabSz="990600" rtl="0" eaLnBrk="1" fontAlgn="base" hangingPunct="1">
        <a:spcBef>
          <a:spcPct val="20000"/>
        </a:spcBef>
        <a:spcAft>
          <a:spcPct val="0"/>
        </a:spcAft>
        <a:buChar char="•"/>
        <a:tabLst>
          <a:tab pos="1046163" algn="l"/>
        </a:tabLst>
        <a:defRPr sz="2800">
          <a:solidFill>
            <a:schemeClr val="tx1"/>
          </a:solidFill>
          <a:latin typeface="+mn-lt"/>
        </a:defRPr>
      </a:lvl4pPr>
      <a:lvl5pPr marL="2498725" indent="-228600" algn="l" defTabSz="990600" rtl="0" eaLnBrk="1" fontAlgn="base" hangingPunct="1">
        <a:spcBef>
          <a:spcPct val="20000"/>
        </a:spcBef>
        <a:spcAft>
          <a:spcPct val="0"/>
        </a:spcAft>
        <a:tabLst>
          <a:tab pos="1046163" algn="l"/>
        </a:tabLst>
        <a:defRPr sz="2800">
          <a:solidFill>
            <a:schemeClr val="tx1"/>
          </a:solidFill>
          <a:latin typeface="+mn-lt"/>
        </a:defRPr>
      </a:lvl5pPr>
      <a:lvl6pPr marL="2955925" indent="-228600" algn="l" defTabSz="990600" rtl="0" eaLnBrk="1" fontAlgn="base" hangingPunct="1">
        <a:spcBef>
          <a:spcPct val="20000"/>
        </a:spcBef>
        <a:spcAft>
          <a:spcPct val="0"/>
        </a:spcAft>
        <a:tabLst>
          <a:tab pos="1046163" algn="l"/>
        </a:tabLst>
        <a:defRPr sz="2000">
          <a:solidFill>
            <a:srgbClr val="848484"/>
          </a:solidFill>
          <a:latin typeface="+mn-lt"/>
        </a:defRPr>
      </a:lvl6pPr>
      <a:lvl7pPr marL="3413125" indent="-228600" algn="l" defTabSz="990600" rtl="0" eaLnBrk="1" fontAlgn="base" hangingPunct="1">
        <a:spcBef>
          <a:spcPct val="20000"/>
        </a:spcBef>
        <a:spcAft>
          <a:spcPct val="0"/>
        </a:spcAft>
        <a:tabLst>
          <a:tab pos="1046163" algn="l"/>
        </a:tabLst>
        <a:defRPr sz="2000">
          <a:solidFill>
            <a:srgbClr val="848484"/>
          </a:solidFill>
          <a:latin typeface="+mn-lt"/>
        </a:defRPr>
      </a:lvl7pPr>
      <a:lvl8pPr marL="3870325" indent="-228600" algn="l" defTabSz="990600" rtl="0" eaLnBrk="1" fontAlgn="base" hangingPunct="1">
        <a:spcBef>
          <a:spcPct val="20000"/>
        </a:spcBef>
        <a:spcAft>
          <a:spcPct val="0"/>
        </a:spcAft>
        <a:tabLst>
          <a:tab pos="1046163" algn="l"/>
        </a:tabLst>
        <a:defRPr sz="2000">
          <a:solidFill>
            <a:srgbClr val="848484"/>
          </a:solidFill>
          <a:latin typeface="+mn-lt"/>
        </a:defRPr>
      </a:lvl8pPr>
      <a:lvl9pPr marL="4327525" indent="-228600" algn="l" defTabSz="990600" rtl="0" eaLnBrk="1" fontAlgn="base" hangingPunct="1">
        <a:spcBef>
          <a:spcPct val="20000"/>
        </a:spcBef>
        <a:spcAft>
          <a:spcPct val="0"/>
        </a:spcAft>
        <a:tabLst>
          <a:tab pos="1046163" algn="l"/>
        </a:tabLst>
        <a:defRPr sz="2000">
          <a:solidFill>
            <a:srgbClr val="848484"/>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chart" Target="../charts/chart1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1520" y="332657"/>
            <a:ext cx="5256584" cy="576063"/>
          </a:xfrm>
        </p:spPr>
        <p:txBody>
          <a:bodyPr/>
          <a:lstStyle/>
          <a:p>
            <a:r>
              <a:rPr lang="nl-NL" sz="3200" dirty="0" smtClean="0">
                <a:solidFill>
                  <a:srgbClr val="58A618"/>
                </a:solidFill>
              </a:rPr>
              <a:t>CVS Consumentenmonitor</a:t>
            </a:r>
            <a:endParaRPr lang="nl-NL" sz="3200" dirty="0">
              <a:solidFill>
                <a:srgbClr val="58A618"/>
              </a:solidFill>
            </a:endParaRPr>
          </a:p>
        </p:txBody>
      </p:sp>
      <p:sp>
        <p:nvSpPr>
          <p:cNvPr id="3" name="Ondertitel 2"/>
          <p:cNvSpPr>
            <a:spLocks noGrp="1"/>
          </p:cNvSpPr>
          <p:nvPr>
            <p:ph type="subTitle" idx="1"/>
          </p:nvPr>
        </p:nvSpPr>
        <p:spPr>
          <a:xfrm>
            <a:off x="251520" y="1052736"/>
            <a:ext cx="4697373" cy="576064"/>
          </a:xfrm>
        </p:spPr>
        <p:txBody>
          <a:bodyPr/>
          <a:lstStyle/>
          <a:p>
            <a:pPr>
              <a:spcAft>
                <a:spcPts val="1200"/>
              </a:spcAft>
            </a:pPr>
            <a:r>
              <a:rPr lang="nl-NL" dirty="0" smtClean="0">
                <a:solidFill>
                  <a:srgbClr val="00257A"/>
                </a:solidFill>
              </a:rPr>
              <a:t>2017 – veertiende editie</a:t>
            </a:r>
            <a:endParaRPr lang="nl-NL" u="sng" dirty="0" smtClean="0">
              <a:solidFill>
                <a:srgbClr val="00257A"/>
              </a:solidFill>
            </a:endParaRPr>
          </a:p>
        </p:txBody>
      </p:sp>
    </p:spTree>
    <p:extLst>
      <p:ext uri="{BB962C8B-B14F-4D97-AF65-F5344CB8AC3E}">
        <p14:creationId xmlns:p14="http://schemas.microsoft.com/office/powerpoint/2010/main" val="22055374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0" y="2276872"/>
            <a:ext cx="9144001" cy="3840458"/>
          </a:xfrm>
          <a:prstGeom prst="rect">
            <a:avLst/>
          </a:prstGeom>
          <a:solidFill>
            <a:srgbClr val="E17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990600" y="165100"/>
            <a:ext cx="8405936" cy="825500"/>
          </a:xfrm>
        </p:spPr>
        <p:txBody>
          <a:bodyPr/>
          <a:lstStyle/>
          <a:p>
            <a:pPr>
              <a:lnSpc>
                <a:spcPct val="150000"/>
              </a:lnSpc>
            </a:pPr>
            <a:r>
              <a:rPr lang="nl-NL" sz="2400" dirty="0" smtClean="0">
                <a:solidFill>
                  <a:srgbClr val="E17000"/>
                </a:solidFill>
              </a:rPr>
              <a:t>1. Imago</a:t>
            </a:r>
            <a:r>
              <a:rPr lang="nl-NL" sz="2400" dirty="0" smtClean="0"/>
              <a:t/>
            </a:r>
            <a:br>
              <a:rPr lang="nl-NL" sz="2400" dirty="0" smtClean="0"/>
            </a:br>
            <a:r>
              <a:rPr lang="nl-NL" sz="1800" dirty="0">
                <a:solidFill>
                  <a:schemeClr val="tx1"/>
                </a:solidFill>
              </a:rPr>
              <a:t>I</a:t>
            </a:r>
            <a:r>
              <a:rPr lang="nl-NL" sz="1800" dirty="0" smtClean="0">
                <a:solidFill>
                  <a:schemeClr val="tx1"/>
                </a:solidFill>
              </a:rPr>
              <a:t>nformatievoorziening bij aanschaf product of claim belangrijkste verbeterpunt</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10</a:t>
            </a:fld>
            <a:endParaRPr lang="en-US" sz="1200" b="1" dirty="0"/>
          </a:p>
        </p:txBody>
      </p:sp>
      <p:sp>
        <p:nvSpPr>
          <p:cNvPr id="8" name="Tekstvak 7"/>
          <p:cNvSpPr txBox="1"/>
          <p:nvPr/>
        </p:nvSpPr>
        <p:spPr>
          <a:xfrm>
            <a:off x="7648738" y="2319041"/>
            <a:ext cx="1475022" cy="246221"/>
          </a:xfrm>
          <a:prstGeom prst="rect">
            <a:avLst/>
          </a:prstGeom>
          <a:noFill/>
        </p:spPr>
        <p:txBody>
          <a:bodyPr wrap="square" rtlCol="0">
            <a:spAutoFit/>
          </a:bodyPr>
          <a:lstStyle/>
          <a:p>
            <a:pPr algn="r"/>
            <a:r>
              <a:rPr lang="nl-NL" sz="1000" i="1" dirty="0" smtClean="0"/>
              <a:t>Vraag 6 &amp; 7, n=1.029</a:t>
            </a:r>
            <a:endParaRPr lang="nl-NL" sz="1000" i="1" dirty="0"/>
          </a:p>
        </p:txBody>
      </p:sp>
      <p:sp>
        <p:nvSpPr>
          <p:cNvPr id="17" name="Tekstvak 16"/>
          <p:cNvSpPr txBox="1"/>
          <p:nvPr/>
        </p:nvSpPr>
        <p:spPr>
          <a:xfrm>
            <a:off x="1026943" y="2337125"/>
            <a:ext cx="7359306" cy="246221"/>
          </a:xfrm>
          <a:prstGeom prst="rect">
            <a:avLst/>
          </a:prstGeom>
          <a:noFill/>
        </p:spPr>
        <p:txBody>
          <a:bodyPr wrap="square" rtlCol="0">
            <a:spAutoFit/>
          </a:bodyPr>
          <a:lstStyle/>
          <a:p>
            <a:pPr algn="ctr"/>
            <a:r>
              <a:rPr lang="nl-NL" sz="1000" b="1" dirty="0" smtClean="0"/>
              <a:t>Belang en waardering voor kenmerken van verzekeraars</a:t>
            </a:r>
            <a:endParaRPr lang="nl-NL" sz="1000" b="1" dirty="0"/>
          </a:p>
        </p:txBody>
      </p:sp>
      <p:graphicFrame>
        <p:nvGraphicFramePr>
          <p:cNvPr id="12" name="Grafiek 11"/>
          <p:cNvGraphicFramePr>
            <a:graphicFrameLocks/>
          </p:cNvGraphicFramePr>
          <p:nvPr>
            <p:extLst>
              <p:ext uri="{D42A27DB-BD31-4B8C-83A1-F6EECF244321}">
                <p14:modId xmlns:p14="http://schemas.microsoft.com/office/powerpoint/2010/main" val="2024754970"/>
              </p:ext>
            </p:extLst>
          </p:nvPr>
        </p:nvGraphicFramePr>
        <p:xfrm>
          <a:off x="3567228" y="2682043"/>
          <a:ext cx="2557462" cy="34115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fiek 15"/>
          <p:cNvGraphicFramePr>
            <a:graphicFrameLocks/>
          </p:cNvGraphicFramePr>
          <p:nvPr>
            <p:extLst>
              <p:ext uri="{D42A27DB-BD31-4B8C-83A1-F6EECF244321}">
                <p14:modId xmlns:p14="http://schemas.microsoft.com/office/powerpoint/2010/main" val="534731467"/>
              </p:ext>
            </p:extLst>
          </p:nvPr>
        </p:nvGraphicFramePr>
        <p:xfrm>
          <a:off x="5899795" y="2682574"/>
          <a:ext cx="2560637" cy="3411539"/>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vak 5"/>
          <p:cNvSpPr txBox="1"/>
          <p:nvPr/>
        </p:nvSpPr>
        <p:spPr>
          <a:xfrm>
            <a:off x="-180528" y="2806622"/>
            <a:ext cx="3816423" cy="3064622"/>
          </a:xfrm>
          <a:prstGeom prst="rect">
            <a:avLst/>
          </a:prstGeom>
          <a:noFill/>
        </p:spPr>
        <p:txBody>
          <a:bodyPr wrap="square" rtlCol="0">
            <a:spAutoFit/>
          </a:bodyPr>
          <a:lstStyle/>
          <a:p>
            <a:pPr algn="r">
              <a:lnSpc>
                <a:spcPct val="150000"/>
              </a:lnSpc>
            </a:pPr>
            <a:r>
              <a:rPr lang="nl-NL" sz="1000" dirty="0"/>
              <a:t>medewerkers zijn behulpzaam</a:t>
            </a:r>
          </a:p>
          <a:p>
            <a:pPr algn="r">
              <a:lnSpc>
                <a:spcPct val="150000"/>
              </a:lnSpc>
            </a:pPr>
            <a:r>
              <a:rPr lang="nl-NL" sz="1000" dirty="0"/>
              <a:t>goede telefonische bereikbaarheid</a:t>
            </a:r>
          </a:p>
          <a:p>
            <a:pPr algn="r">
              <a:lnSpc>
                <a:spcPct val="150000"/>
              </a:lnSpc>
            </a:pPr>
            <a:r>
              <a:rPr lang="nl-NL" sz="1000" dirty="0"/>
              <a:t>goede informatievoorziening bij aanschaf product of bij claim</a:t>
            </a:r>
          </a:p>
          <a:p>
            <a:pPr algn="r">
              <a:lnSpc>
                <a:spcPct val="150000"/>
              </a:lnSpc>
            </a:pPr>
            <a:r>
              <a:rPr lang="nl-NL" sz="1000" dirty="0"/>
              <a:t>medewerkers zijn deskundig</a:t>
            </a:r>
          </a:p>
          <a:p>
            <a:pPr algn="r">
              <a:lnSpc>
                <a:spcPct val="150000"/>
              </a:lnSpc>
            </a:pPr>
            <a:r>
              <a:rPr lang="nl-NL" sz="1000" dirty="0"/>
              <a:t>snelle afhandeling van klachten</a:t>
            </a:r>
          </a:p>
          <a:p>
            <a:pPr algn="r">
              <a:lnSpc>
                <a:spcPct val="150000"/>
              </a:lnSpc>
            </a:pPr>
            <a:r>
              <a:rPr lang="nl-NL" sz="1000" dirty="0"/>
              <a:t>duidelijkheid over eigen risico of eigen bijdrage</a:t>
            </a:r>
          </a:p>
          <a:p>
            <a:pPr algn="r">
              <a:lnSpc>
                <a:spcPct val="150000"/>
              </a:lnSpc>
            </a:pPr>
            <a:r>
              <a:rPr lang="nl-NL" sz="1000" dirty="0"/>
              <a:t>goed inzicht in de voorwaarden en kosten van producten</a:t>
            </a:r>
          </a:p>
          <a:p>
            <a:pPr algn="r">
              <a:lnSpc>
                <a:spcPct val="150000"/>
              </a:lnSpc>
            </a:pPr>
            <a:r>
              <a:rPr lang="nl-NL" sz="1000" dirty="0"/>
              <a:t>mijn belangen staan op de eerste plaats</a:t>
            </a:r>
          </a:p>
          <a:p>
            <a:pPr algn="r">
              <a:lnSpc>
                <a:spcPct val="150000"/>
              </a:lnSpc>
            </a:pPr>
            <a:r>
              <a:rPr lang="nl-NL" sz="1000" dirty="0"/>
              <a:t>goede prijs/kwaliteit verhouding</a:t>
            </a:r>
          </a:p>
          <a:p>
            <a:pPr algn="r">
              <a:lnSpc>
                <a:spcPct val="150000"/>
              </a:lnSpc>
            </a:pPr>
            <a:r>
              <a:rPr lang="nl-NL" sz="1000" dirty="0"/>
              <a:t>begrijpelijk taalgebruik in de polis, brieven en op de website</a:t>
            </a:r>
          </a:p>
          <a:p>
            <a:pPr algn="r">
              <a:lnSpc>
                <a:spcPct val="150000"/>
              </a:lnSpc>
            </a:pPr>
            <a:r>
              <a:rPr lang="nl-NL" sz="1000" dirty="0"/>
              <a:t>nakomen van gemaakte afspraken</a:t>
            </a:r>
          </a:p>
          <a:p>
            <a:pPr algn="r">
              <a:lnSpc>
                <a:spcPct val="150000"/>
              </a:lnSpc>
            </a:pPr>
            <a:r>
              <a:rPr lang="nl-NL" sz="1000" dirty="0"/>
              <a:t>snelle afhandeling van claims</a:t>
            </a:r>
          </a:p>
          <a:p>
            <a:pPr algn="r">
              <a:lnSpc>
                <a:spcPct val="150000"/>
              </a:lnSpc>
            </a:pPr>
            <a:r>
              <a:rPr lang="nl-NL" sz="1000" dirty="0"/>
              <a:t>duidelijkheid over wat wel of niet gedekt is op de polis</a:t>
            </a:r>
          </a:p>
        </p:txBody>
      </p:sp>
      <p:sp>
        <p:nvSpPr>
          <p:cNvPr id="7" name="Tekstvak 6"/>
          <p:cNvSpPr txBox="1"/>
          <p:nvPr/>
        </p:nvSpPr>
        <p:spPr>
          <a:xfrm>
            <a:off x="3997606" y="2608026"/>
            <a:ext cx="1696706" cy="246221"/>
          </a:xfrm>
          <a:prstGeom prst="rect">
            <a:avLst/>
          </a:prstGeom>
          <a:noFill/>
        </p:spPr>
        <p:txBody>
          <a:bodyPr wrap="square" rtlCol="0">
            <a:spAutoFit/>
          </a:bodyPr>
          <a:lstStyle/>
          <a:p>
            <a:pPr algn="ctr"/>
            <a:r>
              <a:rPr lang="nl-NL" sz="1000" b="1" dirty="0" smtClean="0"/>
              <a:t>Belang</a:t>
            </a:r>
            <a:endParaRPr lang="nl-NL" sz="1000" b="1" dirty="0"/>
          </a:p>
        </p:txBody>
      </p:sp>
      <p:sp>
        <p:nvSpPr>
          <p:cNvPr id="18" name="Tekstvak 17"/>
          <p:cNvSpPr txBox="1"/>
          <p:nvPr/>
        </p:nvSpPr>
        <p:spPr>
          <a:xfrm>
            <a:off x="6267980" y="2608026"/>
            <a:ext cx="1696706" cy="246221"/>
          </a:xfrm>
          <a:prstGeom prst="rect">
            <a:avLst/>
          </a:prstGeom>
          <a:noFill/>
        </p:spPr>
        <p:txBody>
          <a:bodyPr wrap="square" rtlCol="0">
            <a:spAutoFit/>
          </a:bodyPr>
          <a:lstStyle/>
          <a:p>
            <a:pPr algn="ctr"/>
            <a:r>
              <a:rPr lang="nl-NL" sz="1000" b="1" dirty="0" smtClean="0">
                <a:solidFill>
                  <a:srgbClr val="E17000"/>
                </a:solidFill>
              </a:rPr>
              <a:t>Waardering</a:t>
            </a:r>
            <a:endParaRPr lang="nl-NL" sz="1000" b="1" dirty="0">
              <a:solidFill>
                <a:srgbClr val="E17000"/>
              </a:solidFill>
            </a:endParaRPr>
          </a:p>
        </p:txBody>
      </p:sp>
      <p:sp>
        <p:nvSpPr>
          <p:cNvPr id="19" name="Tekstvak 18"/>
          <p:cNvSpPr txBox="1"/>
          <p:nvPr/>
        </p:nvSpPr>
        <p:spPr>
          <a:xfrm>
            <a:off x="171396" y="952913"/>
            <a:ext cx="8801207" cy="1355371"/>
          </a:xfrm>
          <a:prstGeom prst="rect">
            <a:avLst/>
          </a:prstGeom>
          <a:noFill/>
        </p:spPr>
        <p:txBody>
          <a:bodyPr wrap="square" rtlCol="0">
            <a:spAutoFit/>
          </a:bodyPr>
          <a:lstStyle/>
          <a:p>
            <a:pPr algn="just">
              <a:lnSpc>
                <a:spcPct val="114000"/>
              </a:lnSpc>
            </a:pPr>
            <a:r>
              <a:rPr lang="nl-NL" sz="1200" dirty="0"/>
              <a:t>Consumenten is gevraagd om het belang van dertien </a:t>
            </a:r>
            <a:r>
              <a:rPr lang="nl-NL" sz="1200" dirty="0" smtClean="0"/>
              <a:t>kenmerken </a:t>
            </a:r>
            <a:r>
              <a:rPr lang="nl-NL" sz="1200" dirty="0"/>
              <a:t>van verzekeraars </a:t>
            </a:r>
            <a:r>
              <a:rPr lang="nl-NL" sz="1200" dirty="0" smtClean="0"/>
              <a:t>aan te geven. </a:t>
            </a:r>
            <a:r>
              <a:rPr lang="nl-NL" sz="1200" dirty="0"/>
              <a:t>Vervolgens is gevraagd om verzekeraars te waarderen op die </a:t>
            </a:r>
            <a:r>
              <a:rPr lang="nl-NL" sz="1200" dirty="0" smtClean="0"/>
              <a:t>kenmerken. Door te kijken naar het verschil tussen belang en waardering, wordt duidelijk waar prioriteiten liggen. Wat met name opvalt is het verschil tussen belang en waardering ten aanzien van de informatievoorziening bij aanschaf van een product of bij een claim (-18). Ook de telefonische bereikbaarheid wordt minder goed gewaardeerd en opzichte van het belang (-13). Opvallend is daarnaast de positieve waardering voor de deskundigheid van medewerkers. De waardering voor dit kenmerk ligt zelfs hoger dan het belang ervan (+7). </a:t>
            </a:r>
            <a:endParaRPr lang="nl-NL" sz="1200" dirty="0"/>
          </a:p>
        </p:txBody>
      </p:sp>
      <p:sp>
        <p:nvSpPr>
          <p:cNvPr id="20" name="Tekstvak 19"/>
          <p:cNvSpPr txBox="1"/>
          <p:nvPr/>
        </p:nvSpPr>
        <p:spPr>
          <a:xfrm>
            <a:off x="8183627" y="2610165"/>
            <a:ext cx="1138767" cy="246221"/>
          </a:xfrm>
          <a:prstGeom prst="rect">
            <a:avLst/>
          </a:prstGeom>
          <a:noFill/>
        </p:spPr>
        <p:txBody>
          <a:bodyPr wrap="square" rtlCol="0">
            <a:spAutoFit/>
          </a:bodyPr>
          <a:lstStyle/>
          <a:p>
            <a:pPr algn="ctr"/>
            <a:r>
              <a:rPr lang="nl-NL" sz="1000" b="1" dirty="0" smtClean="0">
                <a:solidFill>
                  <a:schemeClr val="bg1">
                    <a:lumMod val="50000"/>
                  </a:schemeClr>
                </a:solidFill>
              </a:rPr>
              <a:t>Verschil</a:t>
            </a:r>
            <a:endParaRPr lang="nl-NL" sz="1000" b="1" dirty="0">
              <a:solidFill>
                <a:schemeClr val="bg1">
                  <a:lumMod val="50000"/>
                </a:schemeClr>
              </a:solidFill>
            </a:endParaRPr>
          </a:p>
        </p:txBody>
      </p:sp>
      <p:sp>
        <p:nvSpPr>
          <p:cNvPr id="21" name="Tekstvak 20"/>
          <p:cNvSpPr txBox="1"/>
          <p:nvPr/>
        </p:nvSpPr>
        <p:spPr>
          <a:xfrm>
            <a:off x="8183627" y="2806622"/>
            <a:ext cx="725085" cy="3093154"/>
          </a:xfrm>
          <a:prstGeom prst="rect">
            <a:avLst/>
          </a:prstGeom>
          <a:noFill/>
        </p:spPr>
        <p:txBody>
          <a:bodyPr wrap="square" rtlCol="0">
            <a:spAutoFit/>
          </a:bodyPr>
          <a:lstStyle/>
          <a:p>
            <a:pPr algn="r">
              <a:lnSpc>
                <a:spcPct val="150000"/>
              </a:lnSpc>
            </a:pPr>
            <a:r>
              <a:rPr lang="nl-NL" sz="1000" dirty="0" smtClean="0">
                <a:solidFill>
                  <a:schemeClr val="bg1">
                    <a:lumMod val="50000"/>
                  </a:schemeClr>
                </a:solidFill>
              </a:rPr>
              <a:t>-6</a:t>
            </a:r>
          </a:p>
          <a:p>
            <a:pPr algn="r">
              <a:lnSpc>
                <a:spcPct val="150000"/>
              </a:lnSpc>
            </a:pPr>
            <a:r>
              <a:rPr lang="nl-NL" sz="1000" dirty="0" smtClean="0">
                <a:solidFill>
                  <a:schemeClr val="bg1">
                    <a:lumMod val="50000"/>
                  </a:schemeClr>
                </a:solidFill>
              </a:rPr>
              <a:t>-13</a:t>
            </a:r>
          </a:p>
          <a:p>
            <a:pPr algn="r">
              <a:lnSpc>
                <a:spcPct val="150000"/>
              </a:lnSpc>
            </a:pPr>
            <a:r>
              <a:rPr lang="nl-NL" sz="1000" dirty="0" smtClean="0">
                <a:solidFill>
                  <a:schemeClr val="bg1">
                    <a:lumMod val="50000"/>
                  </a:schemeClr>
                </a:solidFill>
              </a:rPr>
              <a:t>-18</a:t>
            </a:r>
          </a:p>
          <a:p>
            <a:pPr algn="r">
              <a:lnSpc>
                <a:spcPct val="150000"/>
              </a:lnSpc>
            </a:pPr>
            <a:r>
              <a:rPr lang="nl-NL" sz="1000" dirty="0" smtClean="0">
                <a:solidFill>
                  <a:schemeClr val="bg1">
                    <a:lumMod val="50000"/>
                  </a:schemeClr>
                </a:solidFill>
              </a:rPr>
              <a:t>7</a:t>
            </a:r>
          </a:p>
          <a:p>
            <a:pPr algn="r">
              <a:lnSpc>
                <a:spcPct val="150000"/>
              </a:lnSpc>
            </a:pPr>
            <a:r>
              <a:rPr lang="nl-NL" sz="1000" dirty="0" smtClean="0">
                <a:solidFill>
                  <a:schemeClr val="bg1">
                    <a:lumMod val="50000"/>
                  </a:schemeClr>
                </a:solidFill>
              </a:rPr>
              <a:t>-5</a:t>
            </a:r>
          </a:p>
          <a:p>
            <a:pPr algn="r">
              <a:lnSpc>
                <a:spcPct val="150000"/>
              </a:lnSpc>
            </a:pPr>
            <a:r>
              <a:rPr lang="nl-NL" sz="1000" dirty="0" smtClean="0">
                <a:solidFill>
                  <a:schemeClr val="bg1">
                    <a:lumMod val="50000"/>
                  </a:schemeClr>
                </a:solidFill>
              </a:rPr>
              <a:t>-3</a:t>
            </a:r>
          </a:p>
          <a:p>
            <a:pPr algn="r">
              <a:lnSpc>
                <a:spcPct val="150000"/>
              </a:lnSpc>
            </a:pPr>
            <a:r>
              <a:rPr lang="nl-NL" sz="1000" dirty="0" smtClean="0">
                <a:solidFill>
                  <a:schemeClr val="bg1">
                    <a:lumMod val="50000"/>
                  </a:schemeClr>
                </a:solidFill>
              </a:rPr>
              <a:t>2</a:t>
            </a:r>
          </a:p>
          <a:p>
            <a:pPr algn="r">
              <a:lnSpc>
                <a:spcPct val="150000"/>
              </a:lnSpc>
            </a:pPr>
            <a:r>
              <a:rPr lang="nl-NL" sz="1000" dirty="0" smtClean="0">
                <a:solidFill>
                  <a:schemeClr val="bg1">
                    <a:lumMod val="50000"/>
                  </a:schemeClr>
                </a:solidFill>
              </a:rPr>
              <a:t>1</a:t>
            </a:r>
          </a:p>
          <a:p>
            <a:pPr algn="r">
              <a:lnSpc>
                <a:spcPct val="150000"/>
              </a:lnSpc>
            </a:pPr>
            <a:r>
              <a:rPr lang="nl-NL" sz="1000" dirty="0" smtClean="0">
                <a:solidFill>
                  <a:schemeClr val="bg1">
                    <a:lumMod val="50000"/>
                  </a:schemeClr>
                </a:solidFill>
              </a:rPr>
              <a:t>-3</a:t>
            </a:r>
          </a:p>
          <a:p>
            <a:pPr algn="r">
              <a:lnSpc>
                <a:spcPct val="150000"/>
              </a:lnSpc>
            </a:pPr>
            <a:r>
              <a:rPr lang="nl-NL" sz="1000" dirty="0" smtClean="0">
                <a:solidFill>
                  <a:schemeClr val="bg1">
                    <a:lumMod val="50000"/>
                  </a:schemeClr>
                </a:solidFill>
              </a:rPr>
              <a:t>-6</a:t>
            </a:r>
          </a:p>
          <a:p>
            <a:pPr algn="r">
              <a:lnSpc>
                <a:spcPct val="150000"/>
              </a:lnSpc>
            </a:pPr>
            <a:r>
              <a:rPr lang="nl-NL" sz="1000" dirty="0" smtClean="0">
                <a:solidFill>
                  <a:schemeClr val="bg1">
                    <a:lumMod val="50000"/>
                  </a:schemeClr>
                </a:solidFill>
              </a:rPr>
              <a:t>3</a:t>
            </a:r>
          </a:p>
          <a:p>
            <a:pPr algn="r">
              <a:lnSpc>
                <a:spcPct val="150000"/>
              </a:lnSpc>
            </a:pPr>
            <a:r>
              <a:rPr lang="nl-NL" sz="1000" dirty="0" smtClean="0">
                <a:solidFill>
                  <a:schemeClr val="bg1">
                    <a:lumMod val="50000"/>
                  </a:schemeClr>
                </a:solidFill>
              </a:rPr>
              <a:t>1</a:t>
            </a:r>
          </a:p>
          <a:p>
            <a:pPr algn="r">
              <a:lnSpc>
                <a:spcPct val="150000"/>
              </a:lnSpc>
            </a:pPr>
            <a:r>
              <a:rPr lang="nl-NL" sz="1000" dirty="0" smtClean="0">
                <a:solidFill>
                  <a:schemeClr val="bg1">
                    <a:lumMod val="50000"/>
                  </a:schemeClr>
                </a:solidFill>
              </a:rPr>
              <a:t>-4</a:t>
            </a:r>
            <a:endParaRPr lang="nl-NL" sz="1000" dirty="0">
              <a:solidFill>
                <a:schemeClr val="bg1">
                  <a:lumMod val="50000"/>
                </a:schemeClr>
              </a:solidFill>
            </a:endParaRPr>
          </a:p>
        </p:txBody>
      </p:sp>
      <p:sp>
        <p:nvSpPr>
          <p:cNvPr id="9" name="Rechthoek 8"/>
          <p:cNvSpPr/>
          <p:nvPr/>
        </p:nvSpPr>
        <p:spPr>
          <a:xfrm>
            <a:off x="3624466" y="5945260"/>
            <a:ext cx="58361" cy="117225"/>
          </a:xfrm>
          <a:prstGeom prst="rect">
            <a:avLst/>
          </a:prstGeom>
          <a:solidFill>
            <a:srgbClr val="FF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p:cNvSpPr/>
          <p:nvPr/>
        </p:nvSpPr>
        <p:spPr>
          <a:xfrm>
            <a:off x="4193292" y="5945260"/>
            <a:ext cx="58361" cy="117225"/>
          </a:xfrm>
          <a:prstGeom prst="rect">
            <a:avLst/>
          </a:prstGeom>
          <a:solidFill>
            <a:srgbClr val="FF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p:cNvSpPr/>
          <p:nvPr/>
        </p:nvSpPr>
        <p:spPr>
          <a:xfrm>
            <a:off x="4764738" y="5938127"/>
            <a:ext cx="58361" cy="117225"/>
          </a:xfrm>
          <a:prstGeom prst="rect">
            <a:avLst/>
          </a:prstGeom>
          <a:solidFill>
            <a:srgbClr val="FF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p:cNvSpPr/>
          <p:nvPr/>
        </p:nvSpPr>
        <p:spPr>
          <a:xfrm>
            <a:off x="5332159" y="5926545"/>
            <a:ext cx="58361" cy="117225"/>
          </a:xfrm>
          <a:prstGeom prst="rect">
            <a:avLst/>
          </a:prstGeom>
          <a:solidFill>
            <a:srgbClr val="FF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5990289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1" y="3284984"/>
            <a:ext cx="9144000" cy="2832346"/>
          </a:xfrm>
          <a:prstGeom prst="rect">
            <a:avLst/>
          </a:prstGeom>
          <a:solidFill>
            <a:srgbClr val="E17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nSpc>
                <a:spcPct val="150000"/>
              </a:lnSpc>
            </a:pPr>
            <a:r>
              <a:rPr lang="nl-NL" sz="2400" dirty="0" smtClean="0">
                <a:solidFill>
                  <a:srgbClr val="E17000"/>
                </a:solidFill>
              </a:rPr>
              <a:t>1. Imago</a:t>
            </a:r>
            <a:r>
              <a:rPr lang="nl-NL" sz="2400" dirty="0" smtClean="0"/>
              <a:t/>
            </a:r>
            <a:br>
              <a:rPr lang="nl-NL" sz="2400" dirty="0" smtClean="0"/>
            </a:br>
            <a:r>
              <a:rPr lang="nl-NL" sz="1800" dirty="0" smtClean="0">
                <a:solidFill>
                  <a:schemeClr val="tx1"/>
                </a:solidFill>
              </a:rPr>
              <a:t>Verzekeraars krijgen hoogste rapportcijfer van consumenten</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11</a:t>
            </a:fld>
            <a:endParaRPr lang="en-US" sz="1200" b="1" dirty="0"/>
          </a:p>
        </p:txBody>
      </p:sp>
      <p:sp>
        <p:nvSpPr>
          <p:cNvPr id="15" name="Tekstvak 14"/>
          <p:cNvSpPr txBox="1"/>
          <p:nvPr/>
        </p:nvSpPr>
        <p:spPr>
          <a:xfrm>
            <a:off x="141412" y="3448050"/>
            <a:ext cx="946347" cy="246221"/>
          </a:xfrm>
          <a:prstGeom prst="rect">
            <a:avLst/>
          </a:prstGeom>
          <a:noFill/>
        </p:spPr>
        <p:txBody>
          <a:bodyPr wrap="square" rtlCol="0">
            <a:spAutoFit/>
          </a:bodyPr>
          <a:lstStyle/>
          <a:p>
            <a:r>
              <a:rPr lang="nl-NL" sz="1000" dirty="0" smtClean="0"/>
              <a:t>Rapportcijfer</a:t>
            </a:r>
            <a:endParaRPr lang="nl-NL" sz="1000" dirty="0"/>
          </a:p>
        </p:txBody>
      </p:sp>
      <p:sp>
        <p:nvSpPr>
          <p:cNvPr id="8" name="Tekstvak 7"/>
          <p:cNvSpPr txBox="1"/>
          <p:nvPr/>
        </p:nvSpPr>
        <p:spPr>
          <a:xfrm>
            <a:off x="553120" y="1430018"/>
            <a:ext cx="8057480" cy="1565878"/>
          </a:xfrm>
          <a:prstGeom prst="rect">
            <a:avLst/>
          </a:prstGeom>
          <a:noFill/>
        </p:spPr>
        <p:txBody>
          <a:bodyPr wrap="square" rtlCol="0">
            <a:spAutoFit/>
          </a:bodyPr>
          <a:lstStyle/>
          <a:p>
            <a:pPr algn="just">
              <a:lnSpc>
                <a:spcPct val="114000"/>
              </a:lnSpc>
            </a:pPr>
            <a:r>
              <a:rPr lang="nl-NL" sz="1200" dirty="0" smtClean="0"/>
              <a:t>Consumenten geven het hoogste rapportcijfer aan Verzekeraars. Dit is al het geval sinds 2012. Verzekeraars scoren als enige bedrijfstak sinds 2014 hoger dan een 6,0. </a:t>
            </a:r>
          </a:p>
          <a:p>
            <a:pPr algn="just">
              <a:lnSpc>
                <a:spcPct val="114000"/>
              </a:lnSpc>
            </a:pPr>
            <a:endParaRPr lang="nl-NL" sz="1200" dirty="0" smtClean="0"/>
          </a:p>
          <a:p>
            <a:pPr algn="just">
              <a:lnSpc>
                <a:spcPct val="114000"/>
              </a:lnSpc>
            </a:pPr>
            <a:r>
              <a:rPr lang="nl-NL" sz="1200" dirty="0" smtClean="0"/>
              <a:t>Na Verzekeraars waarderen consumenten de Overheid het meest, gevolgd door Banken. Pensioenfondsen scoren het laagst, maar de scores van consumenten voor deze bedrijfstak laten wel een sterke stijging zien ten opzichte van 2016 (van 5,3 naar 5,7). Een opvallende stijging is daarnaast te zien bij de Overheid (van 5,5 naar 6,0). Financieel adviseurs scoren de afgelopen jaren stabiel, maar stijgen dus (vooralsnog) niet mee met de overige bedrijfstakken.</a:t>
            </a:r>
            <a:endParaRPr lang="nl-NL" sz="1200" dirty="0"/>
          </a:p>
        </p:txBody>
      </p:sp>
      <p:graphicFrame>
        <p:nvGraphicFramePr>
          <p:cNvPr id="9" name="Grafiek 8"/>
          <p:cNvGraphicFramePr>
            <a:graphicFrameLocks/>
          </p:cNvGraphicFramePr>
          <p:nvPr>
            <p:extLst>
              <p:ext uri="{D42A27DB-BD31-4B8C-83A1-F6EECF244321}">
                <p14:modId xmlns:p14="http://schemas.microsoft.com/office/powerpoint/2010/main" val="317948643"/>
              </p:ext>
            </p:extLst>
          </p:nvPr>
        </p:nvGraphicFramePr>
        <p:xfrm>
          <a:off x="277251" y="3669367"/>
          <a:ext cx="8850312" cy="24098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vak 9"/>
          <p:cNvSpPr txBox="1"/>
          <p:nvPr/>
        </p:nvSpPr>
        <p:spPr>
          <a:xfrm>
            <a:off x="7925155" y="3320585"/>
            <a:ext cx="1187624" cy="246221"/>
          </a:xfrm>
          <a:prstGeom prst="rect">
            <a:avLst/>
          </a:prstGeom>
          <a:noFill/>
        </p:spPr>
        <p:txBody>
          <a:bodyPr wrap="square" rtlCol="0">
            <a:spAutoFit/>
          </a:bodyPr>
          <a:lstStyle/>
          <a:p>
            <a:pPr algn="r"/>
            <a:r>
              <a:rPr lang="nl-NL" sz="1000" i="1" dirty="0" smtClean="0"/>
              <a:t>Vraag 2, n=1.029</a:t>
            </a:r>
            <a:endParaRPr lang="nl-NL" sz="1000" i="1" dirty="0"/>
          </a:p>
        </p:txBody>
      </p:sp>
      <p:sp>
        <p:nvSpPr>
          <p:cNvPr id="12" name="Tekstvak 11"/>
          <p:cNvSpPr txBox="1"/>
          <p:nvPr/>
        </p:nvSpPr>
        <p:spPr>
          <a:xfrm>
            <a:off x="892348" y="3337259"/>
            <a:ext cx="7359306" cy="246221"/>
          </a:xfrm>
          <a:prstGeom prst="rect">
            <a:avLst/>
          </a:prstGeom>
          <a:noFill/>
        </p:spPr>
        <p:txBody>
          <a:bodyPr wrap="square" rtlCol="0">
            <a:spAutoFit/>
          </a:bodyPr>
          <a:lstStyle/>
          <a:p>
            <a:pPr algn="ctr"/>
            <a:r>
              <a:rPr lang="nl-NL" sz="1000" b="1" dirty="0" smtClean="0"/>
              <a:t>Rapportcijfer voor bedrijfstakken financiële sector</a:t>
            </a:r>
            <a:endParaRPr lang="nl-NL" sz="1000" b="1" dirty="0"/>
          </a:p>
        </p:txBody>
      </p:sp>
    </p:spTree>
    <p:extLst>
      <p:ext uri="{BB962C8B-B14F-4D97-AF65-F5344CB8AC3E}">
        <p14:creationId xmlns:p14="http://schemas.microsoft.com/office/powerpoint/2010/main" val="48133093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1520" y="620688"/>
            <a:ext cx="5256584" cy="576063"/>
          </a:xfrm>
        </p:spPr>
        <p:txBody>
          <a:bodyPr/>
          <a:lstStyle/>
          <a:p>
            <a:r>
              <a:rPr lang="nl-NL" sz="2800" dirty="0" smtClean="0">
                <a:solidFill>
                  <a:srgbClr val="00257A"/>
                </a:solidFill>
              </a:rPr>
              <a:t>2. Zekerheid</a:t>
            </a:r>
            <a:endParaRPr lang="nl-NL" sz="2800" dirty="0">
              <a:solidFill>
                <a:srgbClr val="00257A"/>
              </a:solidFill>
            </a:endParaRPr>
          </a:p>
        </p:txBody>
      </p:sp>
      <p:sp>
        <p:nvSpPr>
          <p:cNvPr id="7" name="Tijdelijke aanduiding voor dianummer 3"/>
          <p:cNvSpPr txBox="1">
            <a:spLocks/>
          </p:cNvSpPr>
          <p:nvPr/>
        </p:nvSpPr>
        <p:spPr>
          <a:xfrm>
            <a:off x="7866612" y="6315275"/>
            <a:ext cx="838200" cy="304800"/>
          </a:xfrm>
          <a:prstGeom prst="rect">
            <a:avLst/>
          </a:prstGeom>
        </p:spPr>
        <p:txBody>
          <a:bodyPr/>
          <a:lstStyle>
            <a:defPPr>
              <a:defRPr lang="nl-NL"/>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r"/>
            <a:fld id="{F85D4453-90D5-4A2F-9B87-4CB56BA229F2}" type="slidenum">
              <a:rPr lang="en-US" sz="1800" smtClean="0"/>
              <a:pPr algn="r"/>
              <a:t>12</a:t>
            </a:fld>
            <a:endParaRPr lang="en-US" sz="1800" b="1" dirty="0"/>
          </a:p>
        </p:txBody>
      </p:sp>
    </p:spTree>
    <p:extLst>
      <p:ext uri="{BB962C8B-B14F-4D97-AF65-F5344CB8AC3E}">
        <p14:creationId xmlns:p14="http://schemas.microsoft.com/office/powerpoint/2010/main" val="249172979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50000"/>
              </a:lnSpc>
            </a:pPr>
            <a:r>
              <a:rPr lang="nl-NL" sz="2400" dirty="0" smtClean="0">
                <a:solidFill>
                  <a:srgbClr val="00257A"/>
                </a:solidFill>
              </a:rPr>
              <a:t>2. Zekerheid</a:t>
            </a:r>
            <a:r>
              <a:rPr lang="nl-NL" sz="2400" dirty="0" smtClean="0"/>
              <a:t/>
            </a:r>
            <a:br>
              <a:rPr lang="nl-NL" sz="2400" dirty="0" smtClean="0"/>
            </a:br>
            <a:r>
              <a:rPr lang="nl-NL" sz="1800" dirty="0" smtClean="0">
                <a:solidFill>
                  <a:schemeClr val="tx1"/>
                </a:solidFill>
              </a:rPr>
              <a:t>Consumenten ervaren minder financiële zekerheid</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13</a:t>
            </a:fld>
            <a:endParaRPr lang="en-US" sz="1200" b="1" dirty="0"/>
          </a:p>
        </p:txBody>
      </p:sp>
      <p:sp>
        <p:nvSpPr>
          <p:cNvPr id="6" name="Rechthoek 5"/>
          <p:cNvSpPr/>
          <p:nvPr/>
        </p:nvSpPr>
        <p:spPr>
          <a:xfrm>
            <a:off x="1" y="3284984"/>
            <a:ext cx="9144000" cy="2841871"/>
          </a:xfrm>
          <a:prstGeom prst="rect">
            <a:avLst/>
          </a:prstGeom>
          <a:solidFill>
            <a:srgbClr val="0025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7956376" y="3365834"/>
            <a:ext cx="1187624" cy="246221"/>
          </a:xfrm>
          <a:prstGeom prst="rect">
            <a:avLst/>
          </a:prstGeom>
          <a:noFill/>
        </p:spPr>
        <p:txBody>
          <a:bodyPr wrap="square" rtlCol="0">
            <a:spAutoFit/>
          </a:bodyPr>
          <a:lstStyle/>
          <a:p>
            <a:pPr algn="r"/>
            <a:r>
              <a:rPr lang="nl-NL" sz="1000" i="1" dirty="0" smtClean="0"/>
              <a:t>Vraag 9, n=1.029</a:t>
            </a:r>
            <a:endParaRPr lang="nl-NL" sz="1000" i="1" dirty="0"/>
          </a:p>
        </p:txBody>
      </p:sp>
      <p:sp>
        <p:nvSpPr>
          <p:cNvPr id="9" name="Tekstvak 8"/>
          <p:cNvSpPr txBox="1"/>
          <p:nvPr/>
        </p:nvSpPr>
        <p:spPr>
          <a:xfrm>
            <a:off x="983582" y="3368822"/>
            <a:ext cx="7359306" cy="246221"/>
          </a:xfrm>
          <a:prstGeom prst="rect">
            <a:avLst/>
          </a:prstGeom>
          <a:noFill/>
        </p:spPr>
        <p:txBody>
          <a:bodyPr wrap="square" rtlCol="0">
            <a:spAutoFit/>
          </a:bodyPr>
          <a:lstStyle/>
          <a:p>
            <a:pPr algn="ctr"/>
            <a:r>
              <a:rPr lang="nl-NL" sz="1000" b="1" dirty="0" smtClean="0"/>
              <a:t>Mate waarin consumenten het eens zijn met de stellingen (saldo positief – negatief)</a:t>
            </a:r>
            <a:endParaRPr lang="nl-NL" sz="1000" b="1" dirty="0"/>
          </a:p>
        </p:txBody>
      </p:sp>
      <p:graphicFrame>
        <p:nvGraphicFramePr>
          <p:cNvPr id="10" name="Grafiek 9"/>
          <p:cNvGraphicFramePr>
            <a:graphicFrameLocks/>
          </p:cNvGraphicFramePr>
          <p:nvPr>
            <p:extLst>
              <p:ext uri="{D42A27DB-BD31-4B8C-83A1-F6EECF244321}">
                <p14:modId xmlns:p14="http://schemas.microsoft.com/office/powerpoint/2010/main" val="2717842412"/>
              </p:ext>
            </p:extLst>
          </p:nvPr>
        </p:nvGraphicFramePr>
        <p:xfrm>
          <a:off x="1885157" y="3717032"/>
          <a:ext cx="5373687" cy="225663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vak 10"/>
          <p:cNvSpPr txBox="1"/>
          <p:nvPr/>
        </p:nvSpPr>
        <p:spPr>
          <a:xfrm>
            <a:off x="634495" y="1342487"/>
            <a:ext cx="8057480" cy="1776384"/>
          </a:xfrm>
          <a:prstGeom prst="rect">
            <a:avLst/>
          </a:prstGeom>
          <a:noFill/>
        </p:spPr>
        <p:txBody>
          <a:bodyPr wrap="square" rtlCol="0">
            <a:spAutoFit/>
          </a:bodyPr>
          <a:lstStyle/>
          <a:p>
            <a:pPr algn="just">
              <a:lnSpc>
                <a:spcPct val="114000"/>
              </a:lnSpc>
            </a:pPr>
            <a:r>
              <a:rPr lang="nl-NL" sz="1200" dirty="0" smtClean="0"/>
              <a:t>Consumenten zijn, in vergelijking met 2016, minder positief over de financiële zekerheid die zij hebben in hun eigen leven, en over de mate waarin het een ideale tijd is om een (nieuwe) woning te kopen. Dit is een opvallende daling, gezien de stijgende trend sinds 2013. Beide stellingen bevinden zich nog wel net boven het niveau van 2015.  </a:t>
            </a:r>
          </a:p>
          <a:p>
            <a:pPr algn="just">
              <a:lnSpc>
                <a:spcPct val="114000"/>
              </a:lnSpc>
            </a:pPr>
            <a:endParaRPr lang="nl-NL" sz="1200" dirty="0"/>
          </a:p>
          <a:p>
            <a:pPr algn="just">
              <a:lnSpc>
                <a:spcPct val="114000"/>
              </a:lnSpc>
            </a:pPr>
            <a:r>
              <a:rPr lang="nl-NL" sz="1200" dirty="0"/>
              <a:t>Opvallend is dat consumenten zich steeds minder zorgen maken over de waarde van hun </a:t>
            </a:r>
            <a:r>
              <a:rPr lang="nl-NL" sz="1200" dirty="0" smtClean="0"/>
              <a:t>woning (zie de volgende vraag </a:t>
            </a:r>
            <a:r>
              <a:rPr lang="nl-NL" sz="1200" smtClean="0"/>
              <a:t>op p.14), </a:t>
            </a:r>
            <a:r>
              <a:rPr lang="nl-NL" sz="1200" dirty="0"/>
              <a:t>terwijl </a:t>
            </a:r>
            <a:r>
              <a:rPr lang="nl-NL" sz="1200" dirty="0" smtClean="0"/>
              <a:t>men </a:t>
            </a:r>
            <a:r>
              <a:rPr lang="nl-NL" sz="1200" dirty="0"/>
              <a:t>het dit jaar in mindere mate de ideale tijd vindt om een nieuwe woning te kopen, in vergelijking met vorig jaar. </a:t>
            </a:r>
            <a:r>
              <a:rPr lang="nl-NL" sz="1200" dirty="0" smtClean="0"/>
              <a:t>Blijkbaar heeft deze beoordeling in mindere mate te maken met de eigen woningwaarde. </a:t>
            </a:r>
            <a:endParaRPr lang="nl-NL" sz="1200" dirty="0"/>
          </a:p>
          <a:p>
            <a:pPr algn="just">
              <a:lnSpc>
                <a:spcPct val="114000"/>
              </a:lnSpc>
            </a:pPr>
            <a:endParaRPr lang="nl-NL" sz="1200" dirty="0"/>
          </a:p>
        </p:txBody>
      </p:sp>
    </p:spTree>
    <p:extLst>
      <p:ext uri="{BB962C8B-B14F-4D97-AF65-F5344CB8AC3E}">
        <p14:creationId xmlns:p14="http://schemas.microsoft.com/office/powerpoint/2010/main" val="310240466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50000"/>
              </a:lnSpc>
            </a:pPr>
            <a:r>
              <a:rPr lang="nl-NL" sz="2400" dirty="0" smtClean="0">
                <a:solidFill>
                  <a:srgbClr val="00257A"/>
                </a:solidFill>
              </a:rPr>
              <a:t>2. Zekerheid</a:t>
            </a:r>
            <a:r>
              <a:rPr lang="nl-NL" sz="2400" dirty="0" smtClean="0"/>
              <a:t/>
            </a:r>
            <a:br>
              <a:rPr lang="nl-NL" sz="2400" dirty="0" smtClean="0"/>
            </a:br>
            <a:r>
              <a:rPr lang="nl-NL" sz="1800" dirty="0" smtClean="0">
                <a:solidFill>
                  <a:schemeClr val="tx1"/>
                </a:solidFill>
              </a:rPr>
              <a:t>Consumenten maken zich zorgen over pensioen en spaargeld</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14</a:t>
            </a:fld>
            <a:endParaRPr lang="en-US" sz="1200" b="1" dirty="0"/>
          </a:p>
        </p:txBody>
      </p:sp>
      <p:sp>
        <p:nvSpPr>
          <p:cNvPr id="6" name="Rechthoek 5"/>
          <p:cNvSpPr/>
          <p:nvPr/>
        </p:nvSpPr>
        <p:spPr>
          <a:xfrm>
            <a:off x="1" y="2924944"/>
            <a:ext cx="9144000" cy="3201911"/>
          </a:xfrm>
          <a:prstGeom prst="rect">
            <a:avLst/>
          </a:prstGeom>
          <a:solidFill>
            <a:srgbClr val="0025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7" name="Grafiek 6"/>
          <p:cNvGraphicFramePr>
            <a:graphicFrameLocks/>
          </p:cNvGraphicFramePr>
          <p:nvPr>
            <p:extLst>
              <p:ext uri="{D42A27DB-BD31-4B8C-83A1-F6EECF244321}">
                <p14:modId xmlns:p14="http://schemas.microsoft.com/office/powerpoint/2010/main" val="1624047765"/>
              </p:ext>
            </p:extLst>
          </p:nvPr>
        </p:nvGraphicFramePr>
        <p:xfrm>
          <a:off x="1537493" y="3262311"/>
          <a:ext cx="6526213"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vak 7"/>
          <p:cNvSpPr txBox="1"/>
          <p:nvPr/>
        </p:nvSpPr>
        <p:spPr>
          <a:xfrm>
            <a:off x="7956377" y="2929136"/>
            <a:ext cx="1187624" cy="246221"/>
          </a:xfrm>
          <a:prstGeom prst="rect">
            <a:avLst/>
          </a:prstGeom>
          <a:noFill/>
        </p:spPr>
        <p:txBody>
          <a:bodyPr wrap="square" rtlCol="0">
            <a:spAutoFit/>
          </a:bodyPr>
          <a:lstStyle/>
          <a:p>
            <a:pPr algn="r"/>
            <a:r>
              <a:rPr lang="nl-NL" sz="1000" i="1" dirty="0" smtClean="0"/>
              <a:t>Vraag 9, n=1.029</a:t>
            </a:r>
            <a:endParaRPr lang="nl-NL" sz="1000" i="1" dirty="0"/>
          </a:p>
        </p:txBody>
      </p:sp>
      <p:sp>
        <p:nvSpPr>
          <p:cNvPr id="9" name="Tekstvak 8"/>
          <p:cNvSpPr txBox="1"/>
          <p:nvPr/>
        </p:nvSpPr>
        <p:spPr>
          <a:xfrm>
            <a:off x="892348" y="2945810"/>
            <a:ext cx="7359306" cy="246221"/>
          </a:xfrm>
          <a:prstGeom prst="rect">
            <a:avLst/>
          </a:prstGeom>
          <a:noFill/>
        </p:spPr>
        <p:txBody>
          <a:bodyPr wrap="square" rtlCol="0">
            <a:spAutoFit/>
          </a:bodyPr>
          <a:lstStyle/>
          <a:p>
            <a:pPr algn="ctr"/>
            <a:r>
              <a:rPr lang="nl-NL" sz="1000" b="1" dirty="0" smtClean="0"/>
              <a:t>Mate waarin consumenten zich zorgen maken over bepaalde zaken (saldo positief – negatief)</a:t>
            </a:r>
            <a:endParaRPr lang="nl-NL" sz="1000" b="1" dirty="0"/>
          </a:p>
        </p:txBody>
      </p:sp>
      <p:sp>
        <p:nvSpPr>
          <p:cNvPr id="10" name="Tekstvak 9"/>
          <p:cNvSpPr txBox="1"/>
          <p:nvPr/>
        </p:nvSpPr>
        <p:spPr>
          <a:xfrm>
            <a:off x="553120" y="1338989"/>
            <a:ext cx="8057480" cy="1127360"/>
          </a:xfrm>
          <a:prstGeom prst="rect">
            <a:avLst/>
          </a:prstGeom>
          <a:noFill/>
        </p:spPr>
        <p:txBody>
          <a:bodyPr wrap="square" rtlCol="0">
            <a:spAutoFit/>
          </a:bodyPr>
          <a:lstStyle/>
          <a:p>
            <a:pPr algn="just">
              <a:lnSpc>
                <a:spcPct val="114000"/>
              </a:lnSpc>
            </a:pPr>
            <a:r>
              <a:rPr lang="nl-NL" sz="1200" dirty="0" smtClean="0"/>
              <a:t>Consumenten maken zich over het algemeen weinig zorgen over hun verzekeringen, het gezin, hun gezondheid, hun baan en de waarde van hun woning. Het saldo van deze onderwerpen is negatief, wat betekent dat er meer mensen zijn die zich geen zorgen maken, dan dat er mensen zijn die zich wél zorgen maken. Consumenten maken zich met name zorgen over hun pensioen en spaargeld. De zorgen over het pensioen zijn wel afgenomen, terwijl de zorgen over het spaargeld juist zijn toegenomen. </a:t>
            </a:r>
          </a:p>
        </p:txBody>
      </p:sp>
    </p:spTree>
    <p:extLst>
      <p:ext uri="{BB962C8B-B14F-4D97-AF65-F5344CB8AC3E}">
        <p14:creationId xmlns:p14="http://schemas.microsoft.com/office/powerpoint/2010/main" val="222385442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1259632" y="2588986"/>
            <a:ext cx="6461905" cy="3465473"/>
          </a:xfrm>
          <a:prstGeom prst="rect">
            <a:avLst/>
          </a:prstGeom>
        </p:spPr>
      </p:pic>
      <p:sp>
        <p:nvSpPr>
          <p:cNvPr id="12" name="Rechthoek 11"/>
          <p:cNvSpPr/>
          <p:nvPr/>
        </p:nvSpPr>
        <p:spPr>
          <a:xfrm>
            <a:off x="0" y="2229596"/>
            <a:ext cx="9144000" cy="3900040"/>
          </a:xfrm>
          <a:prstGeom prst="rect">
            <a:avLst/>
          </a:prstGeom>
          <a:solidFill>
            <a:srgbClr val="0025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7760940" y="2301404"/>
            <a:ext cx="1371601" cy="246221"/>
          </a:xfrm>
          <a:prstGeom prst="rect">
            <a:avLst/>
          </a:prstGeom>
          <a:noFill/>
        </p:spPr>
        <p:txBody>
          <a:bodyPr wrap="square" rtlCol="0">
            <a:spAutoFit/>
          </a:bodyPr>
          <a:lstStyle/>
          <a:p>
            <a:pPr algn="r"/>
            <a:r>
              <a:rPr lang="nl-NL" sz="1000" i="1" dirty="0" smtClean="0"/>
              <a:t>Vraag 10, n=163</a:t>
            </a:r>
            <a:endParaRPr lang="nl-NL" sz="1000" i="1" dirty="0"/>
          </a:p>
        </p:txBody>
      </p:sp>
      <p:sp>
        <p:nvSpPr>
          <p:cNvPr id="2" name="Titel 1"/>
          <p:cNvSpPr>
            <a:spLocks noGrp="1"/>
          </p:cNvSpPr>
          <p:nvPr>
            <p:ph type="title"/>
          </p:nvPr>
        </p:nvSpPr>
        <p:spPr/>
        <p:txBody>
          <a:bodyPr/>
          <a:lstStyle/>
          <a:p>
            <a:pPr>
              <a:lnSpc>
                <a:spcPct val="150000"/>
              </a:lnSpc>
            </a:pPr>
            <a:r>
              <a:rPr lang="nl-NL" sz="2400" dirty="0" smtClean="0">
                <a:solidFill>
                  <a:srgbClr val="00257A"/>
                </a:solidFill>
              </a:rPr>
              <a:t>2. Zekerheid</a:t>
            </a:r>
            <a:r>
              <a:rPr lang="nl-NL" sz="2400" dirty="0" smtClean="0"/>
              <a:t/>
            </a:r>
            <a:br>
              <a:rPr lang="nl-NL" sz="2400" dirty="0" smtClean="0"/>
            </a:br>
            <a:r>
              <a:rPr lang="nl-NL" sz="1800" dirty="0" smtClean="0">
                <a:solidFill>
                  <a:schemeClr val="tx1"/>
                </a:solidFill>
              </a:rPr>
              <a:t>Zorgen over verzekeringen door stijgende premies ziektekostenverzekering</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15</a:t>
            </a:fld>
            <a:endParaRPr lang="en-US" sz="1200" b="1" dirty="0"/>
          </a:p>
        </p:txBody>
      </p:sp>
      <p:sp>
        <p:nvSpPr>
          <p:cNvPr id="11" name="Tekstvak 10"/>
          <p:cNvSpPr txBox="1"/>
          <p:nvPr/>
        </p:nvSpPr>
        <p:spPr>
          <a:xfrm>
            <a:off x="713634" y="2289453"/>
            <a:ext cx="7359306" cy="246221"/>
          </a:xfrm>
          <a:prstGeom prst="rect">
            <a:avLst/>
          </a:prstGeom>
          <a:noFill/>
        </p:spPr>
        <p:txBody>
          <a:bodyPr wrap="square" rtlCol="0">
            <a:spAutoFit/>
          </a:bodyPr>
          <a:lstStyle/>
          <a:p>
            <a:pPr algn="ctr"/>
            <a:r>
              <a:rPr lang="nl-NL" sz="1000" b="1" dirty="0" smtClean="0"/>
              <a:t>Zaken waar consumenten zich specifiek zorgen over maken t.a.v. hun verzekeringen</a:t>
            </a:r>
            <a:endParaRPr lang="nl-NL" sz="1000" b="1" dirty="0"/>
          </a:p>
        </p:txBody>
      </p:sp>
      <p:sp>
        <p:nvSpPr>
          <p:cNvPr id="9" name="Tekstvak 8"/>
          <p:cNvSpPr txBox="1"/>
          <p:nvPr/>
        </p:nvSpPr>
        <p:spPr>
          <a:xfrm>
            <a:off x="683568" y="1024067"/>
            <a:ext cx="7927032" cy="1144865"/>
          </a:xfrm>
          <a:prstGeom prst="rect">
            <a:avLst/>
          </a:prstGeom>
          <a:noFill/>
        </p:spPr>
        <p:txBody>
          <a:bodyPr wrap="square" rtlCol="0">
            <a:spAutoFit/>
          </a:bodyPr>
          <a:lstStyle/>
          <a:p>
            <a:pPr algn="just">
              <a:lnSpc>
                <a:spcPct val="114000"/>
              </a:lnSpc>
            </a:pPr>
            <a:r>
              <a:rPr lang="nl-NL" sz="1200" dirty="0" smtClean="0"/>
              <a:t>In verhouding maken minder consumenten zich wél zorgen over hun verzekeringen dan niet. Aan de consumenten die zich wél zorgen maken over hun verzekeringen is gevraagd toe te lichten waar zij zich dan precies zorgen over maken. Een aantal woorden valt op; premies, duurder en minder. Consumenten hebben overwegend het gevoel dat verzekeringen steeds duurder worden, terwijl zij er minder voor terug krijgen. De open antwoorden laten zien dat dit ook (deels) wordt veroorzaakt door stijgende premies van ziektekostenverzekeringen. </a:t>
            </a:r>
          </a:p>
        </p:txBody>
      </p:sp>
    </p:spTree>
    <p:extLst>
      <p:ext uri="{BB962C8B-B14F-4D97-AF65-F5344CB8AC3E}">
        <p14:creationId xmlns:p14="http://schemas.microsoft.com/office/powerpoint/2010/main" val="406123210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50000"/>
              </a:lnSpc>
            </a:pPr>
            <a:r>
              <a:rPr lang="nl-NL" sz="2400" dirty="0" smtClean="0">
                <a:solidFill>
                  <a:srgbClr val="00257A"/>
                </a:solidFill>
              </a:rPr>
              <a:t>2. Zekerheid</a:t>
            </a:r>
            <a:r>
              <a:rPr lang="nl-NL" sz="2400" dirty="0" smtClean="0"/>
              <a:t/>
            </a:r>
            <a:br>
              <a:rPr lang="nl-NL" sz="2400" dirty="0" smtClean="0"/>
            </a:br>
            <a:r>
              <a:rPr lang="nl-NL" sz="1800" dirty="0" smtClean="0">
                <a:solidFill>
                  <a:schemeClr val="tx1"/>
                </a:solidFill>
              </a:rPr>
              <a:t>Concrete ervaringen bepalen gevoel van zekerheid bij een verzekeraar</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16</a:t>
            </a:fld>
            <a:endParaRPr lang="en-US" sz="1200" b="1" dirty="0"/>
          </a:p>
        </p:txBody>
      </p:sp>
      <p:sp>
        <p:nvSpPr>
          <p:cNvPr id="6" name="Rechthoek 5"/>
          <p:cNvSpPr/>
          <p:nvPr/>
        </p:nvSpPr>
        <p:spPr>
          <a:xfrm>
            <a:off x="1" y="2924944"/>
            <a:ext cx="9144000" cy="3201911"/>
          </a:xfrm>
          <a:prstGeom prst="rect">
            <a:avLst/>
          </a:prstGeom>
          <a:solidFill>
            <a:srgbClr val="0025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7772400" y="2929136"/>
            <a:ext cx="1371601" cy="246221"/>
          </a:xfrm>
          <a:prstGeom prst="rect">
            <a:avLst/>
          </a:prstGeom>
          <a:noFill/>
        </p:spPr>
        <p:txBody>
          <a:bodyPr wrap="square" rtlCol="0">
            <a:spAutoFit/>
          </a:bodyPr>
          <a:lstStyle/>
          <a:p>
            <a:pPr algn="r"/>
            <a:r>
              <a:rPr lang="nl-NL" sz="1000" i="1" dirty="0" smtClean="0"/>
              <a:t>Vraag 11, n=1.029</a:t>
            </a:r>
            <a:endParaRPr lang="nl-NL" sz="1000" i="1" dirty="0"/>
          </a:p>
        </p:txBody>
      </p:sp>
      <p:sp>
        <p:nvSpPr>
          <p:cNvPr id="9" name="Tekstvak 8"/>
          <p:cNvSpPr txBox="1"/>
          <p:nvPr/>
        </p:nvSpPr>
        <p:spPr>
          <a:xfrm>
            <a:off x="892348" y="2945810"/>
            <a:ext cx="7359306" cy="246221"/>
          </a:xfrm>
          <a:prstGeom prst="rect">
            <a:avLst/>
          </a:prstGeom>
          <a:noFill/>
        </p:spPr>
        <p:txBody>
          <a:bodyPr wrap="square" rtlCol="0">
            <a:spAutoFit/>
          </a:bodyPr>
          <a:lstStyle/>
          <a:p>
            <a:pPr algn="ctr"/>
            <a:r>
              <a:rPr lang="nl-NL" sz="1000" b="1" dirty="0" smtClean="0"/>
              <a:t>Elementen die voor consumenten het gevoel van zekerheid bepalen bij een verzekeraar</a:t>
            </a:r>
            <a:endParaRPr lang="nl-NL" sz="1000" b="1" dirty="0"/>
          </a:p>
        </p:txBody>
      </p:sp>
      <p:graphicFrame>
        <p:nvGraphicFramePr>
          <p:cNvPr id="10" name="Grafiek 9"/>
          <p:cNvGraphicFramePr>
            <a:graphicFrameLocks/>
          </p:cNvGraphicFramePr>
          <p:nvPr>
            <p:extLst>
              <p:ext uri="{D42A27DB-BD31-4B8C-83A1-F6EECF244321}">
                <p14:modId xmlns:p14="http://schemas.microsoft.com/office/powerpoint/2010/main" val="3376721870"/>
              </p:ext>
            </p:extLst>
          </p:nvPr>
        </p:nvGraphicFramePr>
        <p:xfrm>
          <a:off x="1157287" y="3240728"/>
          <a:ext cx="728662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vak 10"/>
          <p:cNvSpPr txBox="1"/>
          <p:nvPr/>
        </p:nvSpPr>
        <p:spPr>
          <a:xfrm>
            <a:off x="683568" y="1115875"/>
            <a:ext cx="7927032" cy="1776384"/>
          </a:xfrm>
          <a:prstGeom prst="rect">
            <a:avLst/>
          </a:prstGeom>
          <a:noFill/>
        </p:spPr>
        <p:txBody>
          <a:bodyPr wrap="square" rtlCol="0">
            <a:spAutoFit/>
          </a:bodyPr>
          <a:lstStyle/>
          <a:p>
            <a:pPr algn="just">
              <a:lnSpc>
                <a:spcPct val="114000"/>
              </a:lnSpc>
            </a:pPr>
            <a:r>
              <a:rPr lang="nl-NL" sz="1200" dirty="0" smtClean="0"/>
              <a:t>Wat bepaalt voor consumenten het gevoel van zekerheid bij een verzekeraar? Net als in voorgaande jaren zijn de eigen ervaringen met de verzekeraar hierin bepalend. Daarnaast verwachten consumenten steeds meer van hun verzekeraar, zo blijkt uit het feit dat een uitgebreide dekking hierin ook een steeds belangrijkere rol gaat spelen. Ook de ervaringen van vrienden, familie en kennissen zijn belangrijk. </a:t>
            </a:r>
          </a:p>
          <a:p>
            <a:pPr algn="just">
              <a:lnSpc>
                <a:spcPct val="114000"/>
              </a:lnSpc>
            </a:pPr>
            <a:endParaRPr lang="nl-NL" sz="1200" dirty="0"/>
          </a:p>
          <a:p>
            <a:pPr algn="just">
              <a:lnSpc>
                <a:spcPct val="114000"/>
              </a:lnSpc>
            </a:pPr>
            <a:r>
              <a:rPr lang="nl-NL" sz="1200" dirty="0" smtClean="0"/>
              <a:t>Opvallend is dat de volgorde van de elementen al jaren gelijk blijft. Het lijkt daarmee in mindere mate beïnvloed te worden door de actualiteit. Daarnaast valt op dat een hoge premie consumenten nauwelijks een gevoel van zekerheid </a:t>
            </a:r>
            <a:r>
              <a:rPr lang="nl-NL" sz="1200" dirty="0"/>
              <a:t>geeft </a:t>
            </a:r>
            <a:r>
              <a:rPr lang="nl-NL" sz="1200" dirty="0" smtClean="0"/>
              <a:t>bij een verzekeraar. </a:t>
            </a:r>
          </a:p>
        </p:txBody>
      </p:sp>
      <p:sp>
        <p:nvSpPr>
          <p:cNvPr id="3" name="Tekstvak 2"/>
          <p:cNvSpPr txBox="1"/>
          <p:nvPr/>
        </p:nvSpPr>
        <p:spPr>
          <a:xfrm>
            <a:off x="990600" y="3240728"/>
            <a:ext cx="166687" cy="246221"/>
          </a:xfrm>
          <a:prstGeom prst="rect">
            <a:avLst/>
          </a:prstGeom>
          <a:noFill/>
        </p:spPr>
        <p:txBody>
          <a:bodyPr wrap="square" rtlCol="0">
            <a:spAutoFit/>
          </a:bodyPr>
          <a:lstStyle/>
          <a:p>
            <a:r>
              <a:rPr lang="nl-NL" sz="1000" dirty="0" smtClean="0"/>
              <a:t>%</a:t>
            </a:r>
            <a:endParaRPr lang="nl-NL" sz="1000" dirty="0"/>
          </a:p>
        </p:txBody>
      </p:sp>
    </p:spTree>
    <p:extLst>
      <p:ext uri="{BB962C8B-B14F-4D97-AF65-F5344CB8AC3E}">
        <p14:creationId xmlns:p14="http://schemas.microsoft.com/office/powerpoint/2010/main" val="198380781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1520" y="620688"/>
            <a:ext cx="5256584" cy="576063"/>
          </a:xfrm>
        </p:spPr>
        <p:txBody>
          <a:bodyPr/>
          <a:lstStyle/>
          <a:p>
            <a:r>
              <a:rPr lang="nl-NL" sz="2800" dirty="0" smtClean="0">
                <a:solidFill>
                  <a:srgbClr val="009FDA"/>
                </a:solidFill>
              </a:rPr>
              <a:t>3. Loyaliteit</a:t>
            </a:r>
            <a:endParaRPr lang="nl-NL" sz="2800" dirty="0">
              <a:solidFill>
                <a:srgbClr val="009FDA"/>
              </a:solidFill>
            </a:endParaRPr>
          </a:p>
        </p:txBody>
      </p:sp>
      <p:sp>
        <p:nvSpPr>
          <p:cNvPr id="7" name="Tijdelijke aanduiding voor dianummer 3"/>
          <p:cNvSpPr txBox="1">
            <a:spLocks/>
          </p:cNvSpPr>
          <p:nvPr/>
        </p:nvSpPr>
        <p:spPr>
          <a:xfrm>
            <a:off x="7866612" y="6315275"/>
            <a:ext cx="838200" cy="304800"/>
          </a:xfrm>
          <a:prstGeom prst="rect">
            <a:avLst/>
          </a:prstGeom>
        </p:spPr>
        <p:txBody>
          <a:bodyPr/>
          <a:lstStyle>
            <a:defPPr>
              <a:defRPr lang="nl-NL"/>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r"/>
            <a:fld id="{F85D4453-90D5-4A2F-9B87-4CB56BA229F2}" type="slidenum">
              <a:rPr lang="en-US" sz="1800" smtClean="0"/>
              <a:pPr algn="r"/>
              <a:t>17</a:t>
            </a:fld>
            <a:endParaRPr lang="en-US" sz="1800" b="1" dirty="0"/>
          </a:p>
        </p:txBody>
      </p:sp>
    </p:spTree>
    <p:extLst>
      <p:ext uri="{BB962C8B-B14F-4D97-AF65-F5344CB8AC3E}">
        <p14:creationId xmlns:p14="http://schemas.microsoft.com/office/powerpoint/2010/main" val="273061275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0600" y="165100"/>
            <a:ext cx="7901880" cy="825500"/>
          </a:xfrm>
        </p:spPr>
        <p:txBody>
          <a:bodyPr/>
          <a:lstStyle/>
          <a:p>
            <a:pPr>
              <a:lnSpc>
                <a:spcPct val="150000"/>
              </a:lnSpc>
            </a:pPr>
            <a:r>
              <a:rPr lang="nl-NL" sz="2400" dirty="0" smtClean="0">
                <a:solidFill>
                  <a:srgbClr val="009FDA"/>
                </a:solidFill>
              </a:rPr>
              <a:t>3. Loyaliteit</a:t>
            </a:r>
            <a:r>
              <a:rPr lang="nl-NL" sz="2400" dirty="0" smtClean="0"/>
              <a:t/>
            </a:r>
            <a:br>
              <a:rPr lang="nl-NL" sz="2400" dirty="0" smtClean="0"/>
            </a:br>
            <a:r>
              <a:rPr lang="nl-NL" sz="1800" dirty="0" smtClean="0">
                <a:solidFill>
                  <a:schemeClr val="tx1"/>
                </a:solidFill>
              </a:rPr>
              <a:t>1 op de 6 consumenten is in het afgelopen jaar overgestapt van verzekeraar</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18</a:t>
            </a:fld>
            <a:endParaRPr lang="en-US" sz="1200" b="1" dirty="0"/>
          </a:p>
        </p:txBody>
      </p:sp>
      <p:sp>
        <p:nvSpPr>
          <p:cNvPr id="6" name="Rechthoek 5"/>
          <p:cNvSpPr/>
          <p:nvPr/>
        </p:nvSpPr>
        <p:spPr>
          <a:xfrm>
            <a:off x="1" y="2898634"/>
            <a:ext cx="9144000" cy="3228221"/>
          </a:xfrm>
          <a:prstGeom prst="rect">
            <a:avLst/>
          </a:prstGeom>
          <a:solidFill>
            <a:srgbClr val="009FD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7772400" y="2907376"/>
            <a:ext cx="1371601" cy="246221"/>
          </a:xfrm>
          <a:prstGeom prst="rect">
            <a:avLst/>
          </a:prstGeom>
          <a:noFill/>
        </p:spPr>
        <p:txBody>
          <a:bodyPr wrap="square" rtlCol="0">
            <a:spAutoFit/>
          </a:bodyPr>
          <a:lstStyle/>
          <a:p>
            <a:pPr algn="r"/>
            <a:r>
              <a:rPr lang="nl-NL" sz="1000" i="1" dirty="0" smtClean="0"/>
              <a:t>Vraag 12, n=1.029</a:t>
            </a:r>
            <a:endParaRPr lang="nl-NL" sz="1000" i="1" dirty="0"/>
          </a:p>
        </p:txBody>
      </p:sp>
      <p:graphicFrame>
        <p:nvGraphicFramePr>
          <p:cNvPr id="8" name="Grafiek 7"/>
          <p:cNvGraphicFramePr>
            <a:graphicFrameLocks/>
          </p:cNvGraphicFramePr>
          <p:nvPr>
            <p:extLst>
              <p:ext uri="{D42A27DB-BD31-4B8C-83A1-F6EECF244321}">
                <p14:modId xmlns:p14="http://schemas.microsoft.com/office/powerpoint/2010/main" val="3536326770"/>
              </p:ext>
            </p:extLst>
          </p:nvPr>
        </p:nvGraphicFramePr>
        <p:xfrm>
          <a:off x="751319" y="3273382"/>
          <a:ext cx="3523220" cy="28395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vak 2"/>
          <p:cNvSpPr txBox="1"/>
          <p:nvPr/>
        </p:nvSpPr>
        <p:spPr>
          <a:xfrm>
            <a:off x="3235440" y="3273382"/>
            <a:ext cx="1593113" cy="246221"/>
          </a:xfrm>
          <a:prstGeom prst="rect">
            <a:avLst/>
          </a:prstGeom>
          <a:noFill/>
        </p:spPr>
        <p:txBody>
          <a:bodyPr wrap="square" rtlCol="0">
            <a:spAutoFit/>
          </a:bodyPr>
          <a:lstStyle/>
          <a:p>
            <a:r>
              <a:rPr lang="nl-NL" sz="1000" b="1" dirty="0" smtClean="0">
                <a:solidFill>
                  <a:srgbClr val="009FDA"/>
                </a:solidFill>
              </a:rPr>
              <a:t>Wel overgestapt</a:t>
            </a:r>
            <a:endParaRPr lang="nl-NL" sz="1000" b="1" dirty="0">
              <a:solidFill>
                <a:srgbClr val="009FDA"/>
              </a:solidFill>
            </a:endParaRPr>
          </a:p>
        </p:txBody>
      </p:sp>
      <p:sp>
        <p:nvSpPr>
          <p:cNvPr id="9" name="Tekstvak 8"/>
          <p:cNvSpPr txBox="1"/>
          <p:nvPr/>
        </p:nvSpPr>
        <p:spPr>
          <a:xfrm>
            <a:off x="194043" y="5445224"/>
            <a:ext cx="1593113" cy="246221"/>
          </a:xfrm>
          <a:prstGeom prst="rect">
            <a:avLst/>
          </a:prstGeom>
          <a:noFill/>
        </p:spPr>
        <p:txBody>
          <a:bodyPr wrap="square" rtlCol="0">
            <a:spAutoFit/>
          </a:bodyPr>
          <a:lstStyle/>
          <a:p>
            <a:r>
              <a:rPr lang="nl-NL" sz="1000" b="1" dirty="0" smtClean="0">
                <a:solidFill>
                  <a:srgbClr val="00257A"/>
                </a:solidFill>
              </a:rPr>
              <a:t>Niet overgestapt</a:t>
            </a:r>
            <a:endParaRPr lang="nl-NL" sz="1000" b="1" dirty="0">
              <a:solidFill>
                <a:srgbClr val="00257A"/>
              </a:solidFill>
            </a:endParaRPr>
          </a:p>
        </p:txBody>
      </p:sp>
      <p:sp>
        <p:nvSpPr>
          <p:cNvPr id="10" name="Tekstvak 9"/>
          <p:cNvSpPr txBox="1"/>
          <p:nvPr/>
        </p:nvSpPr>
        <p:spPr>
          <a:xfrm>
            <a:off x="-4217" y="2904473"/>
            <a:ext cx="5034293" cy="246221"/>
          </a:xfrm>
          <a:prstGeom prst="rect">
            <a:avLst/>
          </a:prstGeom>
          <a:noFill/>
        </p:spPr>
        <p:txBody>
          <a:bodyPr wrap="square" rtlCol="0">
            <a:spAutoFit/>
          </a:bodyPr>
          <a:lstStyle/>
          <a:p>
            <a:pPr algn="ctr"/>
            <a:r>
              <a:rPr lang="nl-NL" sz="1000" b="1" dirty="0" smtClean="0"/>
              <a:t>Aandeel consumenten dat in het afgelopen jaar is overgestapt van verzekeraar</a:t>
            </a:r>
            <a:endParaRPr lang="nl-NL" sz="1000" b="1" dirty="0"/>
          </a:p>
        </p:txBody>
      </p:sp>
      <p:sp>
        <p:nvSpPr>
          <p:cNvPr id="11" name="Tekstvak 10"/>
          <p:cNvSpPr txBox="1"/>
          <p:nvPr/>
        </p:nvSpPr>
        <p:spPr>
          <a:xfrm>
            <a:off x="408132" y="1085145"/>
            <a:ext cx="8482413" cy="1776384"/>
          </a:xfrm>
          <a:prstGeom prst="rect">
            <a:avLst/>
          </a:prstGeom>
          <a:noFill/>
        </p:spPr>
        <p:txBody>
          <a:bodyPr wrap="square" rtlCol="0">
            <a:spAutoFit/>
          </a:bodyPr>
          <a:lstStyle/>
          <a:p>
            <a:pPr algn="just">
              <a:lnSpc>
                <a:spcPct val="114000"/>
              </a:lnSpc>
            </a:pPr>
            <a:r>
              <a:rPr lang="nl-NL" sz="1200" dirty="0" smtClean="0"/>
              <a:t>Welk aandeel van consumenten is in het afgelopen jaar minimaal één keer overgestapt van verzekeraar? Het cirkeldiagram laat zien dat 16% aangeeft wel te zijn overgestapt en 84% niet. Deze verhouding is in de afgelopen jaren niet of nauwelijks veranderd. </a:t>
            </a:r>
          </a:p>
          <a:p>
            <a:pPr algn="just">
              <a:lnSpc>
                <a:spcPct val="114000"/>
              </a:lnSpc>
            </a:pPr>
            <a:endParaRPr lang="nl-NL" sz="1200" dirty="0"/>
          </a:p>
          <a:p>
            <a:pPr algn="just">
              <a:lnSpc>
                <a:spcPct val="114000"/>
              </a:lnSpc>
            </a:pPr>
            <a:r>
              <a:rPr lang="nl-NL" sz="1200" dirty="0" smtClean="0"/>
              <a:t>Wanneer gekeken wordt naar het verschil tussen leeftijdscategorieën voor deze vraag, valt op dat naarmate men in een hogere leeftijdscategorie valt, het aandeel dat in het afgelopen jaar is overgestapt van verzekeraar daalt. Zo is dit aandeel in de categorie 18 – 29 jaar nog 25%, terwijl dit in de categorie 65+ maar 9% is. De oudere generatie lijkt dus ‘loyaler’ te zijn aan hun verzekeraar dan de jongere generatie.</a:t>
            </a:r>
          </a:p>
        </p:txBody>
      </p:sp>
      <p:graphicFrame>
        <p:nvGraphicFramePr>
          <p:cNvPr id="13" name="Grafiek 12"/>
          <p:cNvGraphicFramePr>
            <a:graphicFrameLocks/>
          </p:cNvGraphicFramePr>
          <p:nvPr>
            <p:extLst>
              <p:ext uri="{D42A27DB-BD31-4B8C-83A1-F6EECF244321}">
                <p14:modId xmlns:p14="http://schemas.microsoft.com/office/powerpoint/2010/main" val="358520528"/>
              </p:ext>
            </p:extLst>
          </p:nvPr>
        </p:nvGraphicFramePr>
        <p:xfrm>
          <a:off x="4941540" y="3717032"/>
          <a:ext cx="3971925" cy="2181225"/>
        </p:xfrm>
        <a:graphic>
          <a:graphicData uri="http://schemas.openxmlformats.org/drawingml/2006/chart">
            <c:chart xmlns:c="http://schemas.openxmlformats.org/drawingml/2006/chart" xmlns:r="http://schemas.openxmlformats.org/officeDocument/2006/relationships" r:id="rId3"/>
          </a:graphicData>
        </a:graphic>
      </p:graphicFrame>
      <p:sp>
        <p:nvSpPr>
          <p:cNvPr id="14" name="PIJL-RECHTS 13"/>
          <p:cNvSpPr/>
          <p:nvPr/>
        </p:nvSpPr>
        <p:spPr>
          <a:xfrm>
            <a:off x="4038337" y="4364290"/>
            <a:ext cx="875769" cy="788464"/>
          </a:xfrm>
          <a:prstGeom prst="rightArrow">
            <a:avLst/>
          </a:prstGeom>
          <a:solidFill>
            <a:srgbClr val="009FD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p:cNvSpPr txBox="1"/>
          <p:nvPr/>
        </p:nvSpPr>
        <p:spPr>
          <a:xfrm>
            <a:off x="5343619" y="3519603"/>
            <a:ext cx="2541265" cy="246221"/>
          </a:xfrm>
          <a:prstGeom prst="rect">
            <a:avLst/>
          </a:prstGeom>
          <a:noFill/>
        </p:spPr>
        <p:txBody>
          <a:bodyPr wrap="square" rtlCol="0">
            <a:spAutoFit/>
          </a:bodyPr>
          <a:lstStyle/>
          <a:p>
            <a:pPr algn="ctr"/>
            <a:r>
              <a:rPr lang="nl-NL" sz="1000" b="1" dirty="0" smtClean="0"/>
              <a:t>Per leeftijdscategorie</a:t>
            </a:r>
            <a:endParaRPr lang="nl-NL" sz="1000" b="1" dirty="0"/>
          </a:p>
        </p:txBody>
      </p:sp>
    </p:spTree>
    <p:extLst>
      <p:ext uri="{BB962C8B-B14F-4D97-AF65-F5344CB8AC3E}">
        <p14:creationId xmlns:p14="http://schemas.microsoft.com/office/powerpoint/2010/main" val="357226242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a:off x="1295782" y="2513431"/>
            <a:ext cx="6374752" cy="3555077"/>
          </a:xfrm>
          <a:prstGeom prst="rect">
            <a:avLst/>
          </a:prstGeom>
        </p:spPr>
      </p:pic>
      <p:sp>
        <p:nvSpPr>
          <p:cNvPr id="6" name="Rechthoek 5"/>
          <p:cNvSpPr/>
          <p:nvPr/>
        </p:nvSpPr>
        <p:spPr>
          <a:xfrm>
            <a:off x="72" y="2204864"/>
            <a:ext cx="9143124" cy="3951935"/>
          </a:xfrm>
          <a:prstGeom prst="rect">
            <a:avLst/>
          </a:prstGeom>
          <a:solidFill>
            <a:srgbClr val="009FD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nSpc>
                <a:spcPct val="150000"/>
              </a:lnSpc>
            </a:pPr>
            <a:r>
              <a:rPr lang="nl-NL" sz="2400" dirty="0" smtClean="0">
                <a:solidFill>
                  <a:srgbClr val="009FDA"/>
                </a:solidFill>
              </a:rPr>
              <a:t>3. Loyaliteit</a:t>
            </a:r>
            <a:r>
              <a:rPr lang="nl-NL" sz="2400" dirty="0" smtClean="0"/>
              <a:t/>
            </a:r>
            <a:br>
              <a:rPr lang="nl-NL" sz="2400" dirty="0" smtClean="0"/>
            </a:br>
            <a:r>
              <a:rPr lang="nl-NL" sz="1800" dirty="0" smtClean="0">
                <a:solidFill>
                  <a:schemeClr val="tx1"/>
                </a:solidFill>
              </a:rPr>
              <a:t>Betere voorwaarden en lagere premie zijn redenen om over te stappen</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19</a:t>
            </a:fld>
            <a:endParaRPr lang="en-US" sz="1200" b="1" dirty="0"/>
          </a:p>
        </p:txBody>
      </p:sp>
      <p:sp>
        <p:nvSpPr>
          <p:cNvPr id="7" name="Tekstvak 6"/>
          <p:cNvSpPr txBox="1"/>
          <p:nvPr/>
        </p:nvSpPr>
        <p:spPr>
          <a:xfrm>
            <a:off x="7699134" y="2246638"/>
            <a:ext cx="1371601" cy="246221"/>
          </a:xfrm>
          <a:prstGeom prst="rect">
            <a:avLst/>
          </a:prstGeom>
          <a:noFill/>
        </p:spPr>
        <p:txBody>
          <a:bodyPr wrap="square" rtlCol="0">
            <a:spAutoFit/>
          </a:bodyPr>
          <a:lstStyle/>
          <a:p>
            <a:pPr algn="r"/>
            <a:r>
              <a:rPr lang="nl-NL" sz="1000" i="1" dirty="0" smtClean="0"/>
              <a:t>Vraag 14, n=160</a:t>
            </a:r>
            <a:endParaRPr lang="nl-NL" sz="1000" i="1" dirty="0"/>
          </a:p>
        </p:txBody>
      </p:sp>
      <p:sp>
        <p:nvSpPr>
          <p:cNvPr id="10" name="Tekstvak 9"/>
          <p:cNvSpPr txBox="1"/>
          <p:nvPr/>
        </p:nvSpPr>
        <p:spPr>
          <a:xfrm>
            <a:off x="1217226" y="2256327"/>
            <a:ext cx="6670716" cy="246221"/>
          </a:xfrm>
          <a:prstGeom prst="rect">
            <a:avLst/>
          </a:prstGeom>
          <a:noFill/>
        </p:spPr>
        <p:txBody>
          <a:bodyPr wrap="square" rtlCol="0">
            <a:spAutoFit/>
          </a:bodyPr>
          <a:lstStyle/>
          <a:p>
            <a:pPr algn="ctr"/>
            <a:r>
              <a:rPr lang="nl-NL" sz="1000" b="1" dirty="0" smtClean="0"/>
              <a:t>Redenen waarom consumenten overstappen van verzekeraar</a:t>
            </a:r>
            <a:endParaRPr lang="nl-NL" sz="1000" b="1" dirty="0"/>
          </a:p>
        </p:txBody>
      </p:sp>
      <p:sp>
        <p:nvSpPr>
          <p:cNvPr id="11" name="Tekstvak 10"/>
          <p:cNvSpPr txBox="1"/>
          <p:nvPr/>
        </p:nvSpPr>
        <p:spPr>
          <a:xfrm>
            <a:off x="553440" y="1187579"/>
            <a:ext cx="7998287" cy="934358"/>
          </a:xfrm>
          <a:prstGeom prst="rect">
            <a:avLst/>
          </a:prstGeom>
          <a:noFill/>
        </p:spPr>
        <p:txBody>
          <a:bodyPr wrap="square" rtlCol="0">
            <a:spAutoFit/>
          </a:bodyPr>
          <a:lstStyle/>
          <a:p>
            <a:pPr algn="just">
              <a:lnSpc>
                <a:spcPct val="114000"/>
              </a:lnSpc>
            </a:pPr>
            <a:r>
              <a:rPr lang="nl-NL" sz="1200" dirty="0" smtClean="0"/>
              <a:t>Waarom stappen consumenten over van verzekeraar? Deze vraag is gesteld aan alle consumenten die in het afgelopen jaar minimaal één keer zijn overgestapt. De </a:t>
            </a:r>
            <a:r>
              <a:rPr lang="nl-NL" sz="1200" dirty="0" err="1" smtClean="0"/>
              <a:t>wordcloud</a:t>
            </a:r>
            <a:r>
              <a:rPr lang="nl-NL" sz="1200" dirty="0" smtClean="0"/>
              <a:t> laat twee belangrijke redenen zien; 1) een betere dekking (betere voorwaarden) en 2) goedkoper (lagere premie). Beide redenen komen ook in combinatie met elkaar voor. Ook de voordelen van een pakketkorting worden genoemd.</a:t>
            </a:r>
          </a:p>
        </p:txBody>
      </p:sp>
    </p:spTree>
    <p:extLst>
      <p:ext uri="{BB962C8B-B14F-4D97-AF65-F5344CB8AC3E}">
        <p14:creationId xmlns:p14="http://schemas.microsoft.com/office/powerpoint/2010/main" val="209987103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2</a:t>
            </a:fld>
            <a:endParaRPr lang="en-US" sz="1200" b="1" dirty="0"/>
          </a:p>
        </p:txBody>
      </p:sp>
      <p:sp>
        <p:nvSpPr>
          <p:cNvPr id="10" name="Rechthoek 9"/>
          <p:cNvSpPr/>
          <p:nvPr/>
        </p:nvSpPr>
        <p:spPr>
          <a:xfrm>
            <a:off x="827584" y="4035266"/>
            <a:ext cx="4572000" cy="1754326"/>
          </a:xfrm>
          <a:prstGeom prst="rect">
            <a:avLst/>
          </a:prstGeom>
        </p:spPr>
        <p:txBody>
          <a:bodyPr>
            <a:spAutoFit/>
          </a:bodyPr>
          <a:lstStyle/>
          <a:p>
            <a:r>
              <a:rPr lang="nl-NL" sz="1200" dirty="0">
                <a:latin typeface="Arial" panose="020B0604020202020204" pitchFamily="34" charset="0"/>
              </a:rPr>
              <a:t>© Verbond van Verzekeraars </a:t>
            </a:r>
          </a:p>
          <a:p>
            <a:r>
              <a:rPr lang="nl-NL" sz="1200" dirty="0">
                <a:latin typeface="Arial" panose="020B0604020202020204" pitchFamily="34" charset="0"/>
              </a:rPr>
              <a:t>Centrum voor Verzekeringsstatistiek </a:t>
            </a:r>
          </a:p>
          <a:p>
            <a:r>
              <a:rPr lang="nl-NL" sz="1200" dirty="0">
                <a:latin typeface="Arial" panose="020B0604020202020204" pitchFamily="34" charset="0"/>
              </a:rPr>
              <a:t>mw. E.R. Vlieger MSc </a:t>
            </a:r>
          </a:p>
          <a:p>
            <a:endParaRPr lang="nl-NL" sz="1200" dirty="0" smtClean="0">
              <a:latin typeface="Arial" panose="020B0604020202020204" pitchFamily="34" charset="0"/>
            </a:endParaRPr>
          </a:p>
          <a:p>
            <a:r>
              <a:rPr lang="nl-NL" sz="1200" dirty="0" smtClean="0">
                <a:latin typeface="Arial" panose="020B0604020202020204" pitchFamily="34" charset="0"/>
              </a:rPr>
              <a:t>Postbus </a:t>
            </a:r>
            <a:r>
              <a:rPr lang="nl-NL" sz="1200" dirty="0">
                <a:latin typeface="Arial" panose="020B0604020202020204" pitchFamily="34" charset="0"/>
              </a:rPr>
              <a:t>93450 </a:t>
            </a:r>
          </a:p>
          <a:p>
            <a:r>
              <a:rPr lang="nl-NL" sz="1200" dirty="0">
                <a:latin typeface="Arial" panose="020B0604020202020204" pitchFamily="34" charset="0"/>
              </a:rPr>
              <a:t>2509 AL Den Haag </a:t>
            </a:r>
          </a:p>
          <a:p>
            <a:r>
              <a:rPr lang="nl-NL" sz="1200" dirty="0">
                <a:latin typeface="Arial" panose="020B0604020202020204" pitchFamily="34" charset="0"/>
              </a:rPr>
              <a:t>info@verzekeraars-cvs.nl </a:t>
            </a:r>
          </a:p>
          <a:p>
            <a:endParaRPr lang="nl-NL" sz="1200" dirty="0" smtClean="0">
              <a:latin typeface="Arial" panose="020B0604020202020204" pitchFamily="34" charset="0"/>
            </a:endParaRPr>
          </a:p>
          <a:p>
            <a:r>
              <a:rPr lang="nl-NL" sz="1200" dirty="0" smtClean="0">
                <a:latin typeface="Arial" panose="020B0604020202020204" pitchFamily="34" charset="0"/>
              </a:rPr>
              <a:t>november 2017</a:t>
            </a:r>
            <a:endParaRPr lang="nl-NL" sz="1200" dirty="0"/>
          </a:p>
        </p:txBody>
      </p:sp>
    </p:spTree>
    <p:extLst>
      <p:ext uri="{BB962C8B-B14F-4D97-AF65-F5344CB8AC3E}">
        <p14:creationId xmlns:p14="http://schemas.microsoft.com/office/powerpoint/2010/main" val="88784966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50000"/>
              </a:lnSpc>
            </a:pPr>
            <a:r>
              <a:rPr lang="nl-NL" sz="2400" dirty="0" smtClean="0">
                <a:solidFill>
                  <a:srgbClr val="009FDA"/>
                </a:solidFill>
              </a:rPr>
              <a:t>3. Loyaliteit</a:t>
            </a:r>
            <a:r>
              <a:rPr lang="nl-NL" sz="2400" dirty="0" smtClean="0"/>
              <a:t/>
            </a:r>
            <a:br>
              <a:rPr lang="nl-NL" sz="2400" dirty="0" smtClean="0"/>
            </a:br>
            <a:r>
              <a:rPr lang="nl-NL" sz="1800" dirty="0" smtClean="0">
                <a:solidFill>
                  <a:schemeClr val="tx1"/>
                </a:solidFill>
              </a:rPr>
              <a:t>Consumenten stappen het meest over van ziektekostenverzekeraar</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20</a:t>
            </a:fld>
            <a:endParaRPr lang="en-US" sz="1200" b="1" dirty="0"/>
          </a:p>
        </p:txBody>
      </p:sp>
      <p:sp>
        <p:nvSpPr>
          <p:cNvPr id="6" name="Rechthoek 5"/>
          <p:cNvSpPr/>
          <p:nvPr/>
        </p:nvSpPr>
        <p:spPr>
          <a:xfrm>
            <a:off x="876" y="1412776"/>
            <a:ext cx="5634105" cy="4723604"/>
          </a:xfrm>
          <a:prstGeom prst="rect">
            <a:avLst/>
          </a:prstGeom>
          <a:solidFill>
            <a:srgbClr val="009FD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4235177" y="1591066"/>
            <a:ext cx="1371601" cy="246221"/>
          </a:xfrm>
          <a:prstGeom prst="rect">
            <a:avLst/>
          </a:prstGeom>
          <a:noFill/>
        </p:spPr>
        <p:txBody>
          <a:bodyPr wrap="square" rtlCol="0">
            <a:spAutoFit/>
          </a:bodyPr>
          <a:lstStyle/>
          <a:p>
            <a:pPr algn="r"/>
            <a:r>
              <a:rPr lang="nl-NL" sz="1000" i="1" dirty="0" smtClean="0"/>
              <a:t>Vraag 13, n=163</a:t>
            </a:r>
            <a:endParaRPr lang="nl-NL" sz="1000" i="1" dirty="0"/>
          </a:p>
        </p:txBody>
      </p:sp>
      <p:sp>
        <p:nvSpPr>
          <p:cNvPr id="10" name="Tekstvak 9"/>
          <p:cNvSpPr txBox="1"/>
          <p:nvPr/>
        </p:nvSpPr>
        <p:spPr>
          <a:xfrm>
            <a:off x="515696" y="1592391"/>
            <a:ext cx="3456384" cy="400110"/>
          </a:xfrm>
          <a:prstGeom prst="rect">
            <a:avLst/>
          </a:prstGeom>
          <a:noFill/>
        </p:spPr>
        <p:txBody>
          <a:bodyPr wrap="square" rtlCol="0">
            <a:spAutoFit/>
          </a:bodyPr>
          <a:lstStyle/>
          <a:p>
            <a:pPr algn="ctr"/>
            <a:r>
              <a:rPr lang="nl-NL" sz="1000" b="1" dirty="0"/>
              <a:t>Verzekeringen waarvoor  </a:t>
            </a:r>
            <a:r>
              <a:rPr lang="nl-NL" sz="1000" b="1" dirty="0" smtClean="0"/>
              <a:t>consumenten recentelijk zijn overgestapt van verzekeraar </a:t>
            </a:r>
            <a:endParaRPr lang="nl-NL" sz="1000" b="1" dirty="0"/>
          </a:p>
        </p:txBody>
      </p:sp>
      <p:graphicFrame>
        <p:nvGraphicFramePr>
          <p:cNvPr id="11" name="Grafiek 10"/>
          <p:cNvGraphicFramePr>
            <a:graphicFrameLocks/>
          </p:cNvGraphicFramePr>
          <p:nvPr>
            <p:extLst>
              <p:ext uri="{D42A27DB-BD31-4B8C-83A1-F6EECF244321}">
                <p14:modId xmlns:p14="http://schemas.microsoft.com/office/powerpoint/2010/main" val="1616965048"/>
              </p:ext>
            </p:extLst>
          </p:nvPr>
        </p:nvGraphicFramePr>
        <p:xfrm>
          <a:off x="34280" y="2141329"/>
          <a:ext cx="5600701" cy="3576638"/>
        </p:xfrm>
        <a:graphic>
          <a:graphicData uri="http://schemas.openxmlformats.org/drawingml/2006/chart">
            <c:chart xmlns:c="http://schemas.openxmlformats.org/drawingml/2006/chart" xmlns:r="http://schemas.openxmlformats.org/officeDocument/2006/relationships" r:id="rId2"/>
          </a:graphicData>
        </a:graphic>
      </p:graphicFrame>
      <p:pic>
        <p:nvPicPr>
          <p:cNvPr id="12" name="Afbeelding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3284984"/>
            <a:ext cx="354667" cy="354667"/>
          </a:xfrm>
          <a:prstGeom prst="rect">
            <a:avLst/>
          </a:prstGeom>
        </p:spPr>
      </p:pic>
      <p:pic>
        <p:nvPicPr>
          <p:cNvPr id="13" name="Afbeelding 12"/>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31640" y="4941168"/>
            <a:ext cx="345492" cy="342613"/>
          </a:xfrm>
          <a:prstGeom prst="rect">
            <a:avLst/>
          </a:prstGeom>
        </p:spPr>
      </p:pic>
      <p:pic>
        <p:nvPicPr>
          <p:cNvPr id="14" name="Afbeelding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4077071"/>
            <a:ext cx="333304" cy="275905"/>
          </a:xfrm>
          <a:prstGeom prst="rect">
            <a:avLst/>
          </a:prstGeom>
        </p:spPr>
      </p:pic>
      <p:pic>
        <p:nvPicPr>
          <p:cNvPr id="21" name="Afbeelding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593" y="3116745"/>
            <a:ext cx="336478" cy="336478"/>
          </a:xfrm>
          <a:prstGeom prst="rect">
            <a:avLst/>
          </a:prstGeom>
        </p:spPr>
      </p:pic>
      <p:pic>
        <p:nvPicPr>
          <p:cNvPr id="22" name="Afbeelding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478" y="2521471"/>
            <a:ext cx="451112" cy="451112"/>
          </a:xfrm>
          <a:prstGeom prst="rect">
            <a:avLst/>
          </a:prstGeom>
        </p:spPr>
      </p:pic>
      <p:sp>
        <p:nvSpPr>
          <p:cNvPr id="23" name="Tekstvak 22"/>
          <p:cNvSpPr txBox="1"/>
          <p:nvPr/>
        </p:nvSpPr>
        <p:spPr>
          <a:xfrm>
            <a:off x="5825526" y="1412776"/>
            <a:ext cx="3097483" cy="4091954"/>
          </a:xfrm>
          <a:prstGeom prst="rect">
            <a:avLst/>
          </a:prstGeom>
          <a:noFill/>
        </p:spPr>
        <p:txBody>
          <a:bodyPr wrap="square" rtlCol="0">
            <a:spAutoFit/>
          </a:bodyPr>
          <a:lstStyle/>
          <a:p>
            <a:pPr algn="just">
              <a:lnSpc>
                <a:spcPct val="114000"/>
              </a:lnSpc>
            </a:pPr>
            <a:r>
              <a:rPr lang="nl-NL" sz="1200" dirty="0" smtClean="0"/>
              <a:t>Aan consumenten die in het afgelopen jaar zijn overgestapt van verzekeraar is gevraagd aan te geven voor welke verzekering zij het meest recentelijk zijn overgestapt. </a:t>
            </a:r>
          </a:p>
          <a:p>
            <a:pPr algn="just">
              <a:lnSpc>
                <a:spcPct val="114000"/>
              </a:lnSpc>
            </a:pPr>
            <a:endParaRPr lang="nl-NL" sz="1200" dirty="0"/>
          </a:p>
          <a:p>
            <a:pPr algn="just">
              <a:lnSpc>
                <a:spcPct val="114000"/>
              </a:lnSpc>
            </a:pPr>
            <a:r>
              <a:rPr lang="nl-NL" sz="1200" dirty="0" smtClean="0"/>
              <a:t>Hieruit blijkt dat het meest wordt overgestapt voor de </a:t>
            </a:r>
            <a:r>
              <a:rPr lang="nl-NL" sz="1200" dirty="0" err="1" smtClean="0"/>
              <a:t>ziektekosten-verzekering</a:t>
            </a:r>
            <a:r>
              <a:rPr lang="nl-NL" sz="1200" dirty="0" smtClean="0"/>
              <a:t> (38%), gevolgd door de autoverzekering (22%). Ook bij verzekeringen voor inboedel (12%), reis (7%) en opstal (6%) wordt regelmatig overgestapt van aanbieder. </a:t>
            </a:r>
          </a:p>
          <a:p>
            <a:pPr algn="just">
              <a:lnSpc>
                <a:spcPct val="114000"/>
              </a:lnSpc>
            </a:pPr>
            <a:endParaRPr lang="nl-NL" sz="1200" dirty="0"/>
          </a:p>
          <a:p>
            <a:pPr algn="just">
              <a:lnSpc>
                <a:spcPct val="114000"/>
              </a:lnSpc>
            </a:pPr>
            <a:r>
              <a:rPr lang="nl-NL" sz="1200" dirty="0" smtClean="0"/>
              <a:t>Na de sector ‘zorg’ zijn het vooral verzekeringen in de sector ‘schade’ waarbij wordt overgestapt van verzekeraar. Het aandeel dat overstapt binnen de sector ‘leven’ is minimaal. </a:t>
            </a:r>
          </a:p>
        </p:txBody>
      </p:sp>
    </p:spTree>
    <p:extLst>
      <p:ext uri="{BB962C8B-B14F-4D97-AF65-F5344CB8AC3E}">
        <p14:creationId xmlns:p14="http://schemas.microsoft.com/office/powerpoint/2010/main" val="327310265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50000"/>
              </a:lnSpc>
            </a:pPr>
            <a:r>
              <a:rPr lang="nl-NL" sz="2400" dirty="0" smtClean="0">
                <a:solidFill>
                  <a:srgbClr val="009FDA"/>
                </a:solidFill>
              </a:rPr>
              <a:t>3. Loyaliteit</a:t>
            </a:r>
            <a:r>
              <a:rPr lang="nl-NL" sz="2400" dirty="0" smtClean="0"/>
              <a:t/>
            </a:r>
            <a:br>
              <a:rPr lang="nl-NL" sz="2400" dirty="0" smtClean="0"/>
            </a:br>
            <a:r>
              <a:rPr lang="nl-NL" sz="1800" dirty="0" smtClean="0">
                <a:solidFill>
                  <a:schemeClr val="tx1"/>
                </a:solidFill>
              </a:rPr>
              <a:t>Schadeverzekeringen worden vooral rechtstreeks afgesloten</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21</a:t>
            </a:fld>
            <a:endParaRPr lang="en-US" sz="1200" b="1" dirty="0"/>
          </a:p>
        </p:txBody>
      </p:sp>
      <p:sp>
        <p:nvSpPr>
          <p:cNvPr id="6" name="Rechthoek 5"/>
          <p:cNvSpPr/>
          <p:nvPr/>
        </p:nvSpPr>
        <p:spPr>
          <a:xfrm>
            <a:off x="876" y="2924944"/>
            <a:ext cx="9143124" cy="3211436"/>
          </a:xfrm>
          <a:prstGeom prst="rect">
            <a:avLst/>
          </a:prstGeom>
          <a:solidFill>
            <a:srgbClr val="009FD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7771223" y="2935838"/>
            <a:ext cx="1371601" cy="246221"/>
          </a:xfrm>
          <a:prstGeom prst="rect">
            <a:avLst/>
          </a:prstGeom>
          <a:noFill/>
        </p:spPr>
        <p:txBody>
          <a:bodyPr wrap="square" rtlCol="0">
            <a:spAutoFit/>
          </a:bodyPr>
          <a:lstStyle/>
          <a:p>
            <a:pPr algn="r"/>
            <a:r>
              <a:rPr lang="nl-NL" sz="1000" i="1" dirty="0" smtClean="0"/>
              <a:t>Vraag 16, n=160</a:t>
            </a:r>
            <a:endParaRPr lang="nl-NL" sz="1000" i="1" dirty="0"/>
          </a:p>
        </p:txBody>
      </p:sp>
      <p:sp>
        <p:nvSpPr>
          <p:cNvPr id="10" name="Tekstvak 9"/>
          <p:cNvSpPr txBox="1"/>
          <p:nvPr/>
        </p:nvSpPr>
        <p:spPr>
          <a:xfrm>
            <a:off x="1104035" y="2924944"/>
            <a:ext cx="6670716" cy="400110"/>
          </a:xfrm>
          <a:prstGeom prst="rect">
            <a:avLst/>
          </a:prstGeom>
          <a:noFill/>
        </p:spPr>
        <p:txBody>
          <a:bodyPr wrap="square" rtlCol="0">
            <a:spAutoFit/>
          </a:bodyPr>
          <a:lstStyle/>
          <a:p>
            <a:pPr algn="ctr"/>
            <a:r>
              <a:rPr lang="nl-NL" sz="1000" b="1" dirty="0" smtClean="0"/>
              <a:t>Kanalen die consumenten hebben gebruikt om over te stappen van verzekeraar, voor de vijf verzekeringen waar consumenten het meest zijn overgestapt in het afgelopen jaar</a:t>
            </a:r>
            <a:endParaRPr lang="nl-NL" sz="1000" b="1" dirty="0"/>
          </a:p>
        </p:txBody>
      </p:sp>
      <p:graphicFrame>
        <p:nvGraphicFramePr>
          <p:cNvPr id="15" name="Grafiek 14"/>
          <p:cNvGraphicFramePr>
            <a:graphicFrameLocks/>
          </p:cNvGraphicFramePr>
          <p:nvPr>
            <p:extLst>
              <p:ext uri="{D42A27DB-BD31-4B8C-83A1-F6EECF244321}">
                <p14:modId xmlns:p14="http://schemas.microsoft.com/office/powerpoint/2010/main" val="2968308903"/>
              </p:ext>
            </p:extLst>
          </p:nvPr>
        </p:nvGraphicFramePr>
        <p:xfrm>
          <a:off x="990600" y="3338510"/>
          <a:ext cx="7124700" cy="2776538"/>
        </p:xfrm>
        <a:graphic>
          <a:graphicData uri="http://schemas.openxmlformats.org/drawingml/2006/chart">
            <c:chart xmlns:c="http://schemas.openxmlformats.org/drawingml/2006/chart" xmlns:r="http://schemas.openxmlformats.org/officeDocument/2006/relationships" r:id="rId2"/>
          </a:graphicData>
        </a:graphic>
      </p:graphicFrame>
      <p:sp>
        <p:nvSpPr>
          <p:cNvPr id="16" name="Tekstvak 15"/>
          <p:cNvSpPr txBox="1"/>
          <p:nvPr/>
        </p:nvSpPr>
        <p:spPr>
          <a:xfrm>
            <a:off x="689720" y="1322895"/>
            <a:ext cx="7920880" cy="1355371"/>
          </a:xfrm>
          <a:prstGeom prst="rect">
            <a:avLst/>
          </a:prstGeom>
          <a:noFill/>
        </p:spPr>
        <p:txBody>
          <a:bodyPr wrap="square" rtlCol="0">
            <a:spAutoFit/>
          </a:bodyPr>
          <a:lstStyle/>
          <a:p>
            <a:pPr algn="just">
              <a:lnSpc>
                <a:spcPct val="114000"/>
              </a:lnSpc>
            </a:pPr>
            <a:r>
              <a:rPr lang="nl-NL" sz="1200" dirty="0" smtClean="0"/>
              <a:t>Voor de vijf typen verzekeringen waarvoor het meest wordt overgestapt van verzekeraar is gekeken via welke kanalen consumenten de nieuwe verzekering afsluiten. Met uitzondering van ziektekosten stappen consumenten vooral over door rechtstreeks bij de nieuwe verzekeraar de polis af te sluiten. Bij ziektekosten is dit vooral via een vergelijkingssite (54%). Opvallend is dat voor de overstap van inboedelverzekeraar relatief vaak wordt gekozen voor een (onafhankelijk) adviseur (32%). Voor de autoverzekering wordt relatief vaak gebruik gemaakt van een vergelijkingssite (21%). Bij reisverzekeringen benaderen consumenten weer relatief vaak hun bank (17%).</a:t>
            </a:r>
          </a:p>
        </p:txBody>
      </p:sp>
      <p:sp>
        <p:nvSpPr>
          <p:cNvPr id="3" name="Tekstvak 2"/>
          <p:cNvSpPr txBox="1"/>
          <p:nvPr/>
        </p:nvSpPr>
        <p:spPr>
          <a:xfrm>
            <a:off x="6012160" y="5744673"/>
            <a:ext cx="1687055" cy="338554"/>
          </a:xfrm>
          <a:prstGeom prst="rect">
            <a:avLst/>
          </a:prstGeom>
          <a:noFill/>
        </p:spPr>
        <p:txBody>
          <a:bodyPr wrap="square" rtlCol="0">
            <a:spAutoFit/>
          </a:bodyPr>
          <a:lstStyle/>
          <a:p>
            <a:r>
              <a:rPr lang="nl-NL" sz="800" dirty="0" smtClean="0"/>
              <a:t>* Vergelijkingssites en adviseurs zijn beiden intermediairs</a:t>
            </a:r>
            <a:endParaRPr lang="nl-NL" sz="800" dirty="0"/>
          </a:p>
        </p:txBody>
      </p:sp>
    </p:spTree>
    <p:extLst>
      <p:ext uri="{BB962C8B-B14F-4D97-AF65-F5344CB8AC3E}">
        <p14:creationId xmlns:p14="http://schemas.microsoft.com/office/powerpoint/2010/main" val="211713530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50000"/>
              </a:lnSpc>
            </a:pPr>
            <a:r>
              <a:rPr lang="nl-NL" sz="2400" dirty="0" smtClean="0">
                <a:solidFill>
                  <a:srgbClr val="009FDA"/>
                </a:solidFill>
              </a:rPr>
              <a:t>3. Loyaliteit</a:t>
            </a:r>
            <a:r>
              <a:rPr lang="nl-NL" sz="2400" dirty="0" smtClean="0"/>
              <a:t/>
            </a:r>
            <a:br>
              <a:rPr lang="nl-NL" sz="2400" dirty="0" smtClean="0"/>
            </a:br>
            <a:r>
              <a:rPr lang="nl-NL" sz="1800" dirty="0" smtClean="0">
                <a:solidFill>
                  <a:schemeClr val="tx1"/>
                </a:solidFill>
              </a:rPr>
              <a:t>Vergelijkingssites belangrijkste bron voor oriëntatie op nieuwe verzekering</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22</a:t>
            </a:fld>
            <a:endParaRPr lang="en-US" sz="1200" b="1" dirty="0"/>
          </a:p>
        </p:txBody>
      </p:sp>
      <p:sp>
        <p:nvSpPr>
          <p:cNvPr id="6" name="Rechthoek 5"/>
          <p:cNvSpPr/>
          <p:nvPr/>
        </p:nvSpPr>
        <p:spPr>
          <a:xfrm>
            <a:off x="876" y="2924944"/>
            <a:ext cx="9143124" cy="3211436"/>
          </a:xfrm>
          <a:prstGeom prst="rect">
            <a:avLst/>
          </a:prstGeom>
          <a:solidFill>
            <a:srgbClr val="009FD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7771223" y="2935838"/>
            <a:ext cx="1371601" cy="246221"/>
          </a:xfrm>
          <a:prstGeom prst="rect">
            <a:avLst/>
          </a:prstGeom>
          <a:noFill/>
        </p:spPr>
        <p:txBody>
          <a:bodyPr wrap="square" rtlCol="0">
            <a:spAutoFit/>
          </a:bodyPr>
          <a:lstStyle/>
          <a:p>
            <a:pPr algn="r"/>
            <a:r>
              <a:rPr lang="nl-NL" sz="1000" i="1" dirty="0" smtClean="0"/>
              <a:t>Vraag 17, n=160</a:t>
            </a:r>
            <a:endParaRPr lang="nl-NL" sz="1000" i="1" dirty="0"/>
          </a:p>
        </p:txBody>
      </p:sp>
      <p:sp>
        <p:nvSpPr>
          <p:cNvPr id="10" name="Tekstvak 9"/>
          <p:cNvSpPr txBox="1"/>
          <p:nvPr/>
        </p:nvSpPr>
        <p:spPr>
          <a:xfrm>
            <a:off x="1104035" y="2924944"/>
            <a:ext cx="6670716" cy="400110"/>
          </a:xfrm>
          <a:prstGeom prst="rect">
            <a:avLst/>
          </a:prstGeom>
          <a:noFill/>
        </p:spPr>
        <p:txBody>
          <a:bodyPr wrap="square" rtlCol="0">
            <a:spAutoFit/>
          </a:bodyPr>
          <a:lstStyle/>
          <a:p>
            <a:pPr algn="ctr"/>
            <a:r>
              <a:rPr lang="nl-NL" sz="1000" b="1" dirty="0" smtClean="0"/>
              <a:t>Middelen die consumenten hebben gebruikt om zich te oriënteren op een nieuwe verzekeraar, voor de vijf verzekeringen waar consumenten het meest zijn overgestapt in het afgelopen jaar</a:t>
            </a:r>
            <a:endParaRPr lang="nl-NL" sz="1000" b="1" dirty="0"/>
          </a:p>
        </p:txBody>
      </p:sp>
      <p:sp>
        <p:nvSpPr>
          <p:cNvPr id="16" name="Tekstvak 15"/>
          <p:cNvSpPr txBox="1"/>
          <p:nvPr/>
        </p:nvSpPr>
        <p:spPr>
          <a:xfrm>
            <a:off x="689720" y="1322895"/>
            <a:ext cx="7920880" cy="1565878"/>
          </a:xfrm>
          <a:prstGeom prst="rect">
            <a:avLst/>
          </a:prstGeom>
          <a:noFill/>
        </p:spPr>
        <p:txBody>
          <a:bodyPr wrap="square" rtlCol="0">
            <a:spAutoFit/>
          </a:bodyPr>
          <a:lstStyle/>
          <a:p>
            <a:pPr algn="just">
              <a:lnSpc>
                <a:spcPct val="114000"/>
              </a:lnSpc>
            </a:pPr>
            <a:r>
              <a:rPr lang="nl-NL" sz="1200" dirty="0"/>
              <a:t>Voor de vijf typen verzekeringen waarvoor het meest wordt overgestapt van verzekeraar is </a:t>
            </a:r>
            <a:r>
              <a:rPr lang="nl-NL" sz="1200" dirty="0" smtClean="0"/>
              <a:t>eveneens gevraagd op welke wijze consumenten zich hebben georiënteerd op een nieuwe verzekeraar. Voor de verschillende typen verzekeringen zijn opvallende verschillen zichtbaar. Zo neemt een relatief groot deel (28%) van de consumenten (persoonlijk) contact op met de inboedelverzekeraar, terwijl voor een oriënteren op een autoverzekeraar vooral gebruik wordt gemaakt van vergelijkingssites (45%). Om te oriënteren op een nieuwe opstalverzekering wordt juist relatief vaak advies gevraagd aan een (onafhankelijk) adviseur (35%) en aan vrienden, familie en kennissen (36%). Over het algemeen wordt het meest gebruik gemaakt van vergelijkingssites in de oriëntatiefase.</a:t>
            </a:r>
          </a:p>
        </p:txBody>
      </p:sp>
      <p:graphicFrame>
        <p:nvGraphicFramePr>
          <p:cNvPr id="11" name="Grafiek 10"/>
          <p:cNvGraphicFramePr>
            <a:graphicFrameLocks/>
          </p:cNvGraphicFramePr>
          <p:nvPr>
            <p:extLst>
              <p:ext uri="{D42A27DB-BD31-4B8C-83A1-F6EECF244321}">
                <p14:modId xmlns:p14="http://schemas.microsoft.com/office/powerpoint/2010/main" val="181715347"/>
              </p:ext>
            </p:extLst>
          </p:nvPr>
        </p:nvGraphicFramePr>
        <p:xfrm>
          <a:off x="1285874" y="3310561"/>
          <a:ext cx="7029451" cy="28209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vak 2"/>
          <p:cNvSpPr txBox="1"/>
          <p:nvPr/>
        </p:nvSpPr>
        <p:spPr>
          <a:xfrm>
            <a:off x="1104035" y="3330445"/>
            <a:ext cx="295274" cy="246221"/>
          </a:xfrm>
          <a:prstGeom prst="rect">
            <a:avLst/>
          </a:prstGeom>
          <a:noFill/>
        </p:spPr>
        <p:txBody>
          <a:bodyPr wrap="square" rtlCol="0">
            <a:spAutoFit/>
          </a:bodyPr>
          <a:lstStyle/>
          <a:p>
            <a:r>
              <a:rPr lang="nl-NL" sz="1000" dirty="0" smtClean="0"/>
              <a:t>%</a:t>
            </a:r>
            <a:endParaRPr lang="nl-NL" sz="1000" dirty="0"/>
          </a:p>
        </p:txBody>
      </p:sp>
    </p:spTree>
    <p:extLst>
      <p:ext uri="{BB962C8B-B14F-4D97-AF65-F5344CB8AC3E}">
        <p14:creationId xmlns:p14="http://schemas.microsoft.com/office/powerpoint/2010/main" val="50869481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a:off x="1410978" y="2500781"/>
            <a:ext cx="6480720" cy="3516218"/>
          </a:xfrm>
          <a:prstGeom prst="rect">
            <a:avLst/>
          </a:prstGeom>
        </p:spPr>
      </p:pic>
      <p:sp>
        <p:nvSpPr>
          <p:cNvPr id="6" name="Rechthoek 5"/>
          <p:cNvSpPr/>
          <p:nvPr/>
        </p:nvSpPr>
        <p:spPr>
          <a:xfrm>
            <a:off x="876" y="2204864"/>
            <a:ext cx="9143124" cy="3931516"/>
          </a:xfrm>
          <a:prstGeom prst="rect">
            <a:avLst/>
          </a:prstGeom>
          <a:solidFill>
            <a:srgbClr val="009FD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nSpc>
                <a:spcPct val="150000"/>
              </a:lnSpc>
            </a:pPr>
            <a:r>
              <a:rPr lang="nl-NL" sz="2400" dirty="0" smtClean="0">
                <a:solidFill>
                  <a:srgbClr val="009FDA"/>
                </a:solidFill>
              </a:rPr>
              <a:t>3. Loyaliteit</a:t>
            </a:r>
            <a:r>
              <a:rPr lang="nl-NL" sz="2400" dirty="0" smtClean="0"/>
              <a:t/>
            </a:r>
            <a:br>
              <a:rPr lang="nl-NL" sz="2400" dirty="0" smtClean="0"/>
            </a:br>
            <a:r>
              <a:rPr lang="nl-NL" sz="1800" dirty="0" smtClean="0">
                <a:solidFill>
                  <a:schemeClr val="tx1"/>
                </a:solidFill>
              </a:rPr>
              <a:t>Goede ervaringen met verzekeraar zorgt ervoor dat men niet overstapt</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23</a:t>
            </a:fld>
            <a:endParaRPr lang="en-US" sz="1200" b="1" dirty="0"/>
          </a:p>
        </p:txBody>
      </p:sp>
      <p:sp>
        <p:nvSpPr>
          <p:cNvPr id="7" name="Tekstvak 6"/>
          <p:cNvSpPr txBox="1"/>
          <p:nvPr/>
        </p:nvSpPr>
        <p:spPr>
          <a:xfrm>
            <a:off x="7772399" y="2256532"/>
            <a:ext cx="1371601" cy="246221"/>
          </a:xfrm>
          <a:prstGeom prst="rect">
            <a:avLst/>
          </a:prstGeom>
          <a:noFill/>
        </p:spPr>
        <p:txBody>
          <a:bodyPr wrap="square" rtlCol="0">
            <a:spAutoFit/>
          </a:bodyPr>
          <a:lstStyle/>
          <a:p>
            <a:pPr algn="r"/>
            <a:r>
              <a:rPr lang="nl-NL" sz="1000" i="1" dirty="0" smtClean="0"/>
              <a:t>Vraag 15, n=850</a:t>
            </a:r>
            <a:endParaRPr lang="nl-NL" sz="1000" i="1" dirty="0"/>
          </a:p>
        </p:txBody>
      </p:sp>
      <p:sp>
        <p:nvSpPr>
          <p:cNvPr id="10" name="Tekstvak 9"/>
          <p:cNvSpPr txBox="1"/>
          <p:nvPr/>
        </p:nvSpPr>
        <p:spPr>
          <a:xfrm>
            <a:off x="1272336" y="2262516"/>
            <a:ext cx="6670716" cy="246221"/>
          </a:xfrm>
          <a:prstGeom prst="rect">
            <a:avLst/>
          </a:prstGeom>
          <a:noFill/>
        </p:spPr>
        <p:txBody>
          <a:bodyPr wrap="square" rtlCol="0">
            <a:spAutoFit/>
          </a:bodyPr>
          <a:lstStyle/>
          <a:p>
            <a:pPr algn="ctr"/>
            <a:r>
              <a:rPr lang="nl-NL" sz="1000" b="1" dirty="0" smtClean="0"/>
              <a:t>Redenen waarom consumenten bij dezelfde verzekeraar blijven</a:t>
            </a:r>
            <a:endParaRPr lang="nl-NL" sz="1000" b="1" dirty="0"/>
          </a:p>
        </p:txBody>
      </p:sp>
      <p:sp>
        <p:nvSpPr>
          <p:cNvPr id="9" name="Tekstvak 8"/>
          <p:cNvSpPr txBox="1"/>
          <p:nvPr/>
        </p:nvSpPr>
        <p:spPr>
          <a:xfrm>
            <a:off x="600125" y="1146728"/>
            <a:ext cx="8102427" cy="934358"/>
          </a:xfrm>
          <a:prstGeom prst="rect">
            <a:avLst/>
          </a:prstGeom>
          <a:noFill/>
        </p:spPr>
        <p:txBody>
          <a:bodyPr wrap="square" rtlCol="0">
            <a:spAutoFit/>
          </a:bodyPr>
          <a:lstStyle/>
          <a:p>
            <a:pPr algn="just">
              <a:lnSpc>
                <a:spcPct val="114000"/>
              </a:lnSpc>
            </a:pPr>
            <a:r>
              <a:rPr lang="nl-NL" sz="1200" dirty="0" smtClean="0"/>
              <a:t>Naast de redenen om over te stappen is het ook interessant om te zien waarom consumenten ervoor hebben gekozen juist niet over te stappen. Veel consumenten geven aan simpelweg tevreden te zijn. Ze hebben goede ervaringen met hun huidige verzekeraar en zijn tevreden over de premie. Daarnaast vindt men het ook veel ‘gedoe’ en ‘rompslomp’, waardoor men aangeeft geen tijd te hebben om over te stappen.   </a:t>
            </a:r>
          </a:p>
        </p:txBody>
      </p:sp>
    </p:spTree>
    <p:extLst>
      <p:ext uri="{BB962C8B-B14F-4D97-AF65-F5344CB8AC3E}">
        <p14:creationId xmlns:p14="http://schemas.microsoft.com/office/powerpoint/2010/main" val="390395445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25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1520" y="620688"/>
            <a:ext cx="5256584" cy="576063"/>
          </a:xfrm>
        </p:spPr>
        <p:txBody>
          <a:bodyPr/>
          <a:lstStyle/>
          <a:p>
            <a:r>
              <a:rPr lang="nl-NL" sz="2800" dirty="0" smtClean="0">
                <a:solidFill>
                  <a:srgbClr val="7D0063"/>
                </a:solidFill>
              </a:rPr>
              <a:t>4. Communicatie</a:t>
            </a:r>
            <a:endParaRPr lang="nl-NL" sz="2800" dirty="0">
              <a:solidFill>
                <a:srgbClr val="7D0063"/>
              </a:solidFill>
            </a:endParaRPr>
          </a:p>
        </p:txBody>
      </p:sp>
      <p:sp>
        <p:nvSpPr>
          <p:cNvPr id="7" name="Tijdelijke aanduiding voor dianummer 3"/>
          <p:cNvSpPr txBox="1">
            <a:spLocks/>
          </p:cNvSpPr>
          <p:nvPr/>
        </p:nvSpPr>
        <p:spPr>
          <a:xfrm>
            <a:off x="7866612" y="6315275"/>
            <a:ext cx="838200" cy="304800"/>
          </a:xfrm>
          <a:prstGeom prst="rect">
            <a:avLst/>
          </a:prstGeom>
        </p:spPr>
        <p:txBody>
          <a:bodyPr/>
          <a:lstStyle>
            <a:defPPr>
              <a:defRPr lang="nl-NL"/>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r"/>
            <a:fld id="{F85D4453-90D5-4A2F-9B87-4CB56BA229F2}" type="slidenum">
              <a:rPr lang="en-US" sz="1800" smtClean="0"/>
              <a:pPr algn="r"/>
              <a:t>24</a:t>
            </a:fld>
            <a:endParaRPr lang="en-US" sz="1800" b="1" dirty="0"/>
          </a:p>
        </p:txBody>
      </p:sp>
    </p:spTree>
    <p:extLst>
      <p:ext uri="{BB962C8B-B14F-4D97-AF65-F5344CB8AC3E}">
        <p14:creationId xmlns:p14="http://schemas.microsoft.com/office/powerpoint/2010/main" val="100504882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876" y="2708920"/>
            <a:ext cx="9143124" cy="3427460"/>
          </a:xfrm>
          <a:prstGeom prst="rect">
            <a:avLst/>
          </a:prstGeom>
          <a:solidFill>
            <a:srgbClr val="7D006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7" name="Grafiek 6"/>
          <p:cNvGraphicFramePr>
            <a:graphicFrameLocks/>
          </p:cNvGraphicFramePr>
          <p:nvPr>
            <p:extLst>
              <p:ext uri="{D42A27DB-BD31-4B8C-83A1-F6EECF244321}">
                <p14:modId xmlns:p14="http://schemas.microsoft.com/office/powerpoint/2010/main" val="895385591"/>
              </p:ext>
            </p:extLst>
          </p:nvPr>
        </p:nvGraphicFramePr>
        <p:xfrm>
          <a:off x="4211960" y="3290543"/>
          <a:ext cx="4561742" cy="27307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ek 5"/>
          <p:cNvGraphicFramePr>
            <a:graphicFrameLocks/>
          </p:cNvGraphicFramePr>
          <p:nvPr>
            <p:extLst>
              <p:ext uri="{D42A27DB-BD31-4B8C-83A1-F6EECF244321}">
                <p14:modId xmlns:p14="http://schemas.microsoft.com/office/powerpoint/2010/main" val="1163816807"/>
              </p:ext>
            </p:extLst>
          </p:nvPr>
        </p:nvGraphicFramePr>
        <p:xfrm>
          <a:off x="323528" y="3268306"/>
          <a:ext cx="4560277" cy="273074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p:txBody>
          <a:bodyPr/>
          <a:lstStyle/>
          <a:p>
            <a:pPr>
              <a:lnSpc>
                <a:spcPct val="150000"/>
              </a:lnSpc>
            </a:pPr>
            <a:r>
              <a:rPr lang="nl-NL" sz="2400" dirty="0" smtClean="0">
                <a:solidFill>
                  <a:srgbClr val="7D0063"/>
                </a:solidFill>
              </a:rPr>
              <a:t>4. Communicatie</a:t>
            </a:r>
            <a:r>
              <a:rPr lang="nl-NL" sz="2400" dirty="0" smtClean="0"/>
              <a:t/>
            </a:r>
            <a:br>
              <a:rPr lang="nl-NL" sz="2400" dirty="0" smtClean="0"/>
            </a:br>
            <a:r>
              <a:rPr lang="nl-NL" sz="1800" dirty="0" smtClean="0">
                <a:solidFill>
                  <a:schemeClr val="tx1"/>
                </a:solidFill>
              </a:rPr>
              <a:t>Telefoon en e-mail populairste communicatiemiddelen met verzekeraar</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25</a:t>
            </a:fld>
            <a:endParaRPr lang="en-US" sz="1200" b="1" dirty="0"/>
          </a:p>
        </p:txBody>
      </p:sp>
      <p:sp>
        <p:nvSpPr>
          <p:cNvPr id="10" name="Tekstvak 9"/>
          <p:cNvSpPr txBox="1"/>
          <p:nvPr/>
        </p:nvSpPr>
        <p:spPr>
          <a:xfrm>
            <a:off x="6876256" y="3837112"/>
            <a:ext cx="432048" cy="461665"/>
          </a:xfrm>
          <a:prstGeom prst="rect">
            <a:avLst/>
          </a:prstGeom>
          <a:noFill/>
        </p:spPr>
        <p:txBody>
          <a:bodyPr wrap="square" rtlCol="0">
            <a:spAutoFit/>
          </a:bodyPr>
          <a:lstStyle/>
          <a:p>
            <a:r>
              <a:rPr lang="nl-NL" sz="2400" dirty="0" smtClean="0">
                <a:solidFill>
                  <a:schemeClr val="bg1"/>
                </a:solidFill>
                <a:sym typeface="Wingdings" panose="05000000000000000000" pitchFamily="2" charset="2"/>
              </a:rPr>
              <a:t></a:t>
            </a:r>
            <a:endParaRPr lang="nl-NL" sz="2400" dirty="0">
              <a:solidFill>
                <a:schemeClr val="bg1"/>
              </a:solidFill>
            </a:endParaRPr>
          </a:p>
        </p:txBody>
      </p:sp>
      <p:sp>
        <p:nvSpPr>
          <p:cNvPr id="11" name="Tekstvak 10"/>
          <p:cNvSpPr txBox="1"/>
          <p:nvPr/>
        </p:nvSpPr>
        <p:spPr>
          <a:xfrm>
            <a:off x="2915816" y="3837112"/>
            <a:ext cx="432048" cy="461665"/>
          </a:xfrm>
          <a:prstGeom prst="rect">
            <a:avLst/>
          </a:prstGeom>
          <a:noFill/>
        </p:spPr>
        <p:txBody>
          <a:bodyPr wrap="square" rtlCol="0">
            <a:spAutoFit/>
          </a:bodyPr>
          <a:lstStyle/>
          <a:p>
            <a:r>
              <a:rPr lang="nl-NL" sz="2400" dirty="0" smtClean="0">
                <a:solidFill>
                  <a:schemeClr val="bg1"/>
                </a:solidFill>
                <a:sym typeface="Wingdings" panose="05000000000000000000" pitchFamily="2" charset="2"/>
              </a:rPr>
              <a:t></a:t>
            </a:r>
            <a:endParaRPr lang="nl-NL" sz="2400" dirty="0">
              <a:solidFill>
                <a:schemeClr val="bg1"/>
              </a:solidFill>
            </a:endParaRPr>
          </a:p>
        </p:txBody>
      </p:sp>
      <p:sp>
        <p:nvSpPr>
          <p:cNvPr id="12" name="Tekstvak 11"/>
          <p:cNvSpPr txBox="1"/>
          <p:nvPr/>
        </p:nvSpPr>
        <p:spPr>
          <a:xfrm>
            <a:off x="5483418" y="4425082"/>
            <a:ext cx="396612" cy="461665"/>
          </a:xfrm>
          <a:prstGeom prst="rect">
            <a:avLst/>
          </a:prstGeom>
          <a:noFill/>
        </p:spPr>
        <p:txBody>
          <a:bodyPr wrap="square" rtlCol="0">
            <a:spAutoFit/>
          </a:bodyPr>
          <a:lstStyle/>
          <a:p>
            <a:r>
              <a:rPr lang="nl-NL" sz="2400" b="1" dirty="0" smtClean="0">
                <a:solidFill>
                  <a:schemeClr val="bg1"/>
                </a:solidFill>
                <a:sym typeface="Wingdings" panose="05000000000000000000" pitchFamily="2" charset="2"/>
              </a:rPr>
              <a:t></a:t>
            </a:r>
            <a:endParaRPr lang="nl-NL" sz="2400" b="1" dirty="0">
              <a:solidFill>
                <a:schemeClr val="bg1"/>
              </a:solidFill>
            </a:endParaRPr>
          </a:p>
        </p:txBody>
      </p:sp>
      <p:sp>
        <p:nvSpPr>
          <p:cNvPr id="13" name="Tekstvak 12"/>
          <p:cNvSpPr txBox="1"/>
          <p:nvPr/>
        </p:nvSpPr>
        <p:spPr>
          <a:xfrm>
            <a:off x="1460459" y="4298777"/>
            <a:ext cx="396612" cy="461665"/>
          </a:xfrm>
          <a:prstGeom prst="rect">
            <a:avLst/>
          </a:prstGeom>
          <a:noFill/>
        </p:spPr>
        <p:txBody>
          <a:bodyPr wrap="square" rtlCol="0">
            <a:spAutoFit/>
          </a:bodyPr>
          <a:lstStyle/>
          <a:p>
            <a:r>
              <a:rPr lang="nl-NL" sz="2400" b="1" dirty="0" smtClean="0">
                <a:solidFill>
                  <a:schemeClr val="bg1"/>
                </a:solidFill>
                <a:sym typeface="Wingdings" panose="05000000000000000000" pitchFamily="2" charset="2"/>
              </a:rPr>
              <a:t></a:t>
            </a:r>
            <a:endParaRPr lang="nl-NL" sz="2400" b="1" dirty="0">
              <a:solidFill>
                <a:schemeClr val="bg1"/>
              </a:solidFill>
            </a:endParaRPr>
          </a:p>
        </p:txBody>
      </p:sp>
      <p:sp>
        <p:nvSpPr>
          <p:cNvPr id="14" name="Tekstvak 13"/>
          <p:cNvSpPr txBox="1"/>
          <p:nvPr/>
        </p:nvSpPr>
        <p:spPr>
          <a:xfrm>
            <a:off x="1592206" y="3667258"/>
            <a:ext cx="486731" cy="461665"/>
          </a:xfrm>
          <a:prstGeom prst="rect">
            <a:avLst/>
          </a:prstGeom>
          <a:noFill/>
        </p:spPr>
        <p:txBody>
          <a:bodyPr wrap="square" rtlCol="0">
            <a:spAutoFit/>
          </a:bodyPr>
          <a:lstStyle/>
          <a:p>
            <a:r>
              <a:rPr lang="nl-NL" sz="2400" b="1" dirty="0" smtClean="0">
                <a:solidFill>
                  <a:schemeClr val="bg1"/>
                </a:solidFill>
                <a:sym typeface="Wingdings" panose="05000000000000000000" pitchFamily="2" charset="2"/>
              </a:rPr>
              <a:t></a:t>
            </a:r>
            <a:endParaRPr lang="nl-NL" sz="2400" b="1" dirty="0">
              <a:solidFill>
                <a:schemeClr val="bg1"/>
              </a:solidFill>
            </a:endParaRPr>
          </a:p>
        </p:txBody>
      </p:sp>
      <p:sp>
        <p:nvSpPr>
          <p:cNvPr id="15" name="Tekstvak 14"/>
          <p:cNvSpPr txBox="1"/>
          <p:nvPr/>
        </p:nvSpPr>
        <p:spPr>
          <a:xfrm>
            <a:off x="5737874" y="3465928"/>
            <a:ext cx="439150" cy="400110"/>
          </a:xfrm>
          <a:prstGeom prst="rect">
            <a:avLst/>
          </a:prstGeom>
          <a:noFill/>
        </p:spPr>
        <p:txBody>
          <a:bodyPr wrap="square" rtlCol="0">
            <a:spAutoFit/>
          </a:bodyPr>
          <a:lstStyle/>
          <a:p>
            <a:r>
              <a:rPr lang="nl-NL" b="1" dirty="0" smtClean="0">
                <a:solidFill>
                  <a:schemeClr val="bg1"/>
                </a:solidFill>
                <a:sym typeface="Wingdings" panose="05000000000000000000" pitchFamily="2" charset="2"/>
              </a:rPr>
              <a:t></a:t>
            </a:r>
            <a:endParaRPr lang="nl-NL" b="1" dirty="0">
              <a:solidFill>
                <a:schemeClr val="bg1"/>
              </a:solidFill>
            </a:endParaRPr>
          </a:p>
        </p:txBody>
      </p:sp>
      <p:sp>
        <p:nvSpPr>
          <p:cNvPr id="16" name="Tekstvak 15"/>
          <p:cNvSpPr txBox="1"/>
          <p:nvPr/>
        </p:nvSpPr>
        <p:spPr>
          <a:xfrm>
            <a:off x="2013720" y="3402591"/>
            <a:ext cx="439150" cy="400110"/>
          </a:xfrm>
          <a:prstGeom prst="rect">
            <a:avLst/>
          </a:prstGeom>
          <a:noFill/>
        </p:spPr>
        <p:txBody>
          <a:bodyPr wrap="square" rtlCol="0">
            <a:spAutoFit/>
          </a:bodyPr>
          <a:lstStyle/>
          <a:p>
            <a:r>
              <a:rPr lang="nl-NL" b="1" dirty="0" smtClean="0">
                <a:solidFill>
                  <a:schemeClr val="bg1"/>
                </a:solidFill>
                <a:sym typeface="Wingdings" panose="05000000000000000000" pitchFamily="2" charset="2"/>
              </a:rPr>
              <a:t></a:t>
            </a:r>
            <a:endParaRPr lang="nl-NL" b="1" dirty="0">
              <a:solidFill>
                <a:schemeClr val="bg1"/>
              </a:solidFill>
            </a:endParaRPr>
          </a:p>
        </p:txBody>
      </p:sp>
      <p:sp>
        <p:nvSpPr>
          <p:cNvPr id="17" name="Tekstvak 16"/>
          <p:cNvSpPr txBox="1"/>
          <p:nvPr/>
        </p:nvSpPr>
        <p:spPr>
          <a:xfrm>
            <a:off x="6032243" y="3454795"/>
            <a:ext cx="436560" cy="400110"/>
          </a:xfrm>
          <a:prstGeom prst="rect">
            <a:avLst/>
          </a:prstGeom>
          <a:noFill/>
        </p:spPr>
        <p:txBody>
          <a:bodyPr wrap="square" rtlCol="0">
            <a:spAutoFit/>
          </a:bodyPr>
          <a:lstStyle/>
          <a:p>
            <a:r>
              <a:rPr lang="nl-NL" b="1" dirty="0" smtClean="0">
                <a:solidFill>
                  <a:schemeClr val="bg1"/>
                </a:solidFill>
                <a:sym typeface="Wingdings" panose="05000000000000000000" pitchFamily="2" charset="2"/>
              </a:rPr>
              <a:t></a:t>
            </a:r>
            <a:endParaRPr lang="nl-NL" b="1" dirty="0">
              <a:solidFill>
                <a:schemeClr val="bg1"/>
              </a:solidFill>
            </a:endParaRPr>
          </a:p>
        </p:txBody>
      </p:sp>
      <p:sp>
        <p:nvSpPr>
          <p:cNvPr id="8" name="Tekstvak 7"/>
          <p:cNvSpPr txBox="1"/>
          <p:nvPr/>
        </p:nvSpPr>
        <p:spPr>
          <a:xfrm>
            <a:off x="7708969" y="4331921"/>
            <a:ext cx="1080120" cy="246221"/>
          </a:xfrm>
          <a:prstGeom prst="rect">
            <a:avLst/>
          </a:prstGeom>
          <a:noFill/>
        </p:spPr>
        <p:txBody>
          <a:bodyPr wrap="square" rtlCol="0">
            <a:spAutoFit/>
          </a:bodyPr>
          <a:lstStyle/>
          <a:p>
            <a:r>
              <a:rPr lang="nl-NL" sz="1000" b="1" dirty="0" smtClean="0">
                <a:solidFill>
                  <a:srgbClr val="7D0063"/>
                </a:solidFill>
              </a:rPr>
              <a:t>Telefoon</a:t>
            </a:r>
            <a:endParaRPr lang="nl-NL" sz="1000" b="1" dirty="0">
              <a:solidFill>
                <a:srgbClr val="7D0063"/>
              </a:solidFill>
            </a:endParaRPr>
          </a:p>
        </p:txBody>
      </p:sp>
      <p:sp>
        <p:nvSpPr>
          <p:cNvPr id="18" name="Tekstvak 17"/>
          <p:cNvSpPr txBox="1"/>
          <p:nvPr/>
        </p:nvSpPr>
        <p:spPr>
          <a:xfrm>
            <a:off x="3792998" y="4760442"/>
            <a:ext cx="1080120" cy="246221"/>
          </a:xfrm>
          <a:prstGeom prst="rect">
            <a:avLst/>
          </a:prstGeom>
          <a:noFill/>
        </p:spPr>
        <p:txBody>
          <a:bodyPr wrap="square" rtlCol="0">
            <a:spAutoFit/>
          </a:bodyPr>
          <a:lstStyle/>
          <a:p>
            <a:r>
              <a:rPr lang="nl-NL" sz="1000" b="1" dirty="0" smtClean="0">
                <a:solidFill>
                  <a:srgbClr val="7D0063"/>
                </a:solidFill>
              </a:rPr>
              <a:t>Telefoon</a:t>
            </a:r>
            <a:endParaRPr lang="nl-NL" sz="1000" b="1" dirty="0">
              <a:solidFill>
                <a:srgbClr val="7D0063"/>
              </a:solidFill>
            </a:endParaRPr>
          </a:p>
        </p:txBody>
      </p:sp>
      <p:sp>
        <p:nvSpPr>
          <p:cNvPr id="19" name="Tekstvak 18"/>
          <p:cNvSpPr txBox="1"/>
          <p:nvPr/>
        </p:nvSpPr>
        <p:spPr>
          <a:xfrm>
            <a:off x="4800600" y="5099126"/>
            <a:ext cx="1080120" cy="246221"/>
          </a:xfrm>
          <a:prstGeom prst="rect">
            <a:avLst/>
          </a:prstGeom>
          <a:noFill/>
        </p:spPr>
        <p:txBody>
          <a:bodyPr wrap="square" rtlCol="0">
            <a:spAutoFit/>
          </a:bodyPr>
          <a:lstStyle/>
          <a:p>
            <a:r>
              <a:rPr lang="nl-NL" sz="1000" b="1" dirty="0" smtClean="0">
                <a:solidFill>
                  <a:schemeClr val="accent6"/>
                </a:solidFill>
              </a:rPr>
              <a:t>E-mail</a:t>
            </a:r>
            <a:endParaRPr lang="nl-NL" sz="1000" b="1" dirty="0">
              <a:solidFill>
                <a:schemeClr val="accent6"/>
              </a:solidFill>
            </a:endParaRPr>
          </a:p>
        </p:txBody>
      </p:sp>
      <p:sp>
        <p:nvSpPr>
          <p:cNvPr id="20" name="Tekstvak 19"/>
          <p:cNvSpPr txBox="1"/>
          <p:nvPr/>
        </p:nvSpPr>
        <p:spPr>
          <a:xfrm>
            <a:off x="846736" y="4721674"/>
            <a:ext cx="1080120" cy="246221"/>
          </a:xfrm>
          <a:prstGeom prst="rect">
            <a:avLst/>
          </a:prstGeom>
          <a:noFill/>
        </p:spPr>
        <p:txBody>
          <a:bodyPr wrap="square" rtlCol="0">
            <a:spAutoFit/>
          </a:bodyPr>
          <a:lstStyle/>
          <a:p>
            <a:r>
              <a:rPr lang="nl-NL" sz="1000" b="1" dirty="0" smtClean="0">
                <a:solidFill>
                  <a:schemeClr val="accent6"/>
                </a:solidFill>
              </a:rPr>
              <a:t>E-mail</a:t>
            </a:r>
            <a:endParaRPr lang="nl-NL" sz="1000" b="1" dirty="0">
              <a:solidFill>
                <a:schemeClr val="accent6"/>
              </a:solidFill>
            </a:endParaRPr>
          </a:p>
        </p:txBody>
      </p:sp>
      <p:sp>
        <p:nvSpPr>
          <p:cNvPr id="21" name="Tekstvak 20"/>
          <p:cNvSpPr txBox="1"/>
          <p:nvPr/>
        </p:nvSpPr>
        <p:spPr>
          <a:xfrm>
            <a:off x="5023542" y="3331699"/>
            <a:ext cx="1080120" cy="246221"/>
          </a:xfrm>
          <a:prstGeom prst="rect">
            <a:avLst/>
          </a:prstGeom>
          <a:noFill/>
        </p:spPr>
        <p:txBody>
          <a:bodyPr wrap="square" rtlCol="0">
            <a:spAutoFit/>
          </a:bodyPr>
          <a:lstStyle/>
          <a:p>
            <a:r>
              <a:rPr lang="nl-NL" sz="1000" b="1" dirty="0" smtClean="0">
                <a:solidFill>
                  <a:schemeClr val="accent1"/>
                </a:solidFill>
              </a:rPr>
              <a:t>Face-</a:t>
            </a:r>
            <a:r>
              <a:rPr lang="nl-NL" sz="1000" b="1" dirty="0" err="1" smtClean="0">
                <a:solidFill>
                  <a:schemeClr val="accent1"/>
                </a:solidFill>
              </a:rPr>
              <a:t>to</a:t>
            </a:r>
            <a:r>
              <a:rPr lang="nl-NL" sz="1000" b="1" dirty="0" smtClean="0">
                <a:solidFill>
                  <a:schemeClr val="accent1"/>
                </a:solidFill>
              </a:rPr>
              <a:t>-face</a:t>
            </a:r>
            <a:endParaRPr lang="nl-NL" sz="1000" b="1" dirty="0">
              <a:solidFill>
                <a:schemeClr val="accent1"/>
              </a:solidFill>
            </a:endParaRPr>
          </a:p>
        </p:txBody>
      </p:sp>
      <p:sp>
        <p:nvSpPr>
          <p:cNvPr id="22" name="Tekstvak 21"/>
          <p:cNvSpPr txBox="1"/>
          <p:nvPr/>
        </p:nvSpPr>
        <p:spPr>
          <a:xfrm>
            <a:off x="5927873" y="3139874"/>
            <a:ext cx="1080120" cy="246221"/>
          </a:xfrm>
          <a:prstGeom prst="rect">
            <a:avLst/>
          </a:prstGeom>
          <a:noFill/>
        </p:spPr>
        <p:txBody>
          <a:bodyPr wrap="square" rtlCol="0">
            <a:spAutoFit/>
          </a:bodyPr>
          <a:lstStyle/>
          <a:p>
            <a:r>
              <a:rPr lang="nl-NL" sz="1000" b="1" dirty="0" smtClean="0">
                <a:solidFill>
                  <a:srgbClr val="58A618"/>
                </a:solidFill>
              </a:rPr>
              <a:t>Brief</a:t>
            </a:r>
            <a:endParaRPr lang="nl-NL" sz="1000" b="1" dirty="0">
              <a:solidFill>
                <a:srgbClr val="58A618"/>
              </a:solidFill>
            </a:endParaRPr>
          </a:p>
        </p:txBody>
      </p:sp>
      <p:sp>
        <p:nvSpPr>
          <p:cNvPr id="23" name="Tekstvak 22"/>
          <p:cNvSpPr txBox="1"/>
          <p:nvPr/>
        </p:nvSpPr>
        <p:spPr>
          <a:xfrm>
            <a:off x="848797" y="3556480"/>
            <a:ext cx="1080120" cy="246221"/>
          </a:xfrm>
          <a:prstGeom prst="rect">
            <a:avLst/>
          </a:prstGeom>
          <a:noFill/>
        </p:spPr>
        <p:txBody>
          <a:bodyPr wrap="square" rtlCol="0">
            <a:spAutoFit/>
          </a:bodyPr>
          <a:lstStyle/>
          <a:p>
            <a:r>
              <a:rPr lang="nl-NL" sz="1000" b="1" dirty="0" smtClean="0">
                <a:solidFill>
                  <a:srgbClr val="E17000"/>
                </a:solidFill>
              </a:rPr>
              <a:t>Online chat</a:t>
            </a:r>
            <a:endParaRPr lang="nl-NL" sz="1000" b="1" dirty="0">
              <a:solidFill>
                <a:srgbClr val="E17000"/>
              </a:solidFill>
            </a:endParaRPr>
          </a:p>
        </p:txBody>
      </p:sp>
      <p:sp>
        <p:nvSpPr>
          <p:cNvPr id="25" name="Tekstvak 24"/>
          <p:cNvSpPr txBox="1"/>
          <p:nvPr/>
        </p:nvSpPr>
        <p:spPr>
          <a:xfrm>
            <a:off x="1344195" y="3163438"/>
            <a:ext cx="1080120" cy="246221"/>
          </a:xfrm>
          <a:prstGeom prst="rect">
            <a:avLst/>
          </a:prstGeom>
          <a:noFill/>
        </p:spPr>
        <p:txBody>
          <a:bodyPr wrap="square" rtlCol="0">
            <a:spAutoFit/>
          </a:bodyPr>
          <a:lstStyle/>
          <a:p>
            <a:r>
              <a:rPr lang="nl-NL" sz="1000" b="1" dirty="0" smtClean="0">
                <a:solidFill>
                  <a:schemeClr val="accent1"/>
                </a:solidFill>
              </a:rPr>
              <a:t>Face-</a:t>
            </a:r>
            <a:r>
              <a:rPr lang="nl-NL" sz="1000" b="1" dirty="0" err="1" smtClean="0">
                <a:solidFill>
                  <a:schemeClr val="accent1"/>
                </a:solidFill>
              </a:rPr>
              <a:t>to</a:t>
            </a:r>
            <a:r>
              <a:rPr lang="nl-NL" sz="1000" b="1" dirty="0" smtClean="0">
                <a:solidFill>
                  <a:schemeClr val="accent1"/>
                </a:solidFill>
              </a:rPr>
              <a:t>-face</a:t>
            </a:r>
            <a:endParaRPr lang="nl-NL" sz="1000" b="1" dirty="0">
              <a:solidFill>
                <a:schemeClr val="accent1"/>
              </a:solidFill>
            </a:endParaRPr>
          </a:p>
        </p:txBody>
      </p:sp>
      <p:sp>
        <p:nvSpPr>
          <p:cNvPr id="26" name="Tekstvak 25"/>
          <p:cNvSpPr txBox="1"/>
          <p:nvPr/>
        </p:nvSpPr>
        <p:spPr>
          <a:xfrm>
            <a:off x="4620543" y="3555904"/>
            <a:ext cx="1080120" cy="246221"/>
          </a:xfrm>
          <a:prstGeom prst="rect">
            <a:avLst/>
          </a:prstGeom>
          <a:noFill/>
        </p:spPr>
        <p:txBody>
          <a:bodyPr wrap="square" rtlCol="0">
            <a:spAutoFit/>
          </a:bodyPr>
          <a:lstStyle/>
          <a:p>
            <a:r>
              <a:rPr lang="nl-NL" sz="1000" b="1" dirty="0" smtClean="0">
                <a:solidFill>
                  <a:srgbClr val="00257A"/>
                </a:solidFill>
              </a:rPr>
              <a:t>Geen voorkeur</a:t>
            </a:r>
            <a:endParaRPr lang="nl-NL" sz="1000" b="1" dirty="0">
              <a:solidFill>
                <a:srgbClr val="00257A"/>
              </a:solidFill>
            </a:endParaRPr>
          </a:p>
        </p:txBody>
      </p:sp>
      <p:sp>
        <p:nvSpPr>
          <p:cNvPr id="27" name="Tekstvak 26"/>
          <p:cNvSpPr txBox="1"/>
          <p:nvPr/>
        </p:nvSpPr>
        <p:spPr>
          <a:xfrm>
            <a:off x="927504" y="3374293"/>
            <a:ext cx="1080120" cy="246221"/>
          </a:xfrm>
          <a:prstGeom prst="rect">
            <a:avLst/>
          </a:prstGeom>
          <a:noFill/>
        </p:spPr>
        <p:txBody>
          <a:bodyPr wrap="square" rtlCol="0">
            <a:spAutoFit/>
          </a:bodyPr>
          <a:lstStyle/>
          <a:p>
            <a:r>
              <a:rPr lang="nl-NL" sz="1000" b="1" dirty="0" smtClean="0">
                <a:solidFill>
                  <a:srgbClr val="00257A"/>
                </a:solidFill>
              </a:rPr>
              <a:t>Geen voorkeur</a:t>
            </a:r>
            <a:endParaRPr lang="nl-NL" sz="1000" b="1" dirty="0">
              <a:solidFill>
                <a:srgbClr val="00257A"/>
              </a:solidFill>
            </a:endParaRPr>
          </a:p>
        </p:txBody>
      </p:sp>
      <p:sp>
        <p:nvSpPr>
          <p:cNvPr id="28" name="Tekstvak 27"/>
          <p:cNvSpPr txBox="1"/>
          <p:nvPr/>
        </p:nvSpPr>
        <p:spPr>
          <a:xfrm>
            <a:off x="1015732" y="2741411"/>
            <a:ext cx="7372692" cy="477054"/>
          </a:xfrm>
          <a:prstGeom prst="rect">
            <a:avLst/>
          </a:prstGeom>
          <a:noFill/>
        </p:spPr>
        <p:txBody>
          <a:bodyPr wrap="square" rtlCol="0">
            <a:spAutoFit/>
          </a:bodyPr>
          <a:lstStyle/>
          <a:p>
            <a:pPr algn="ctr">
              <a:spcAft>
                <a:spcPts val="600"/>
              </a:spcAft>
            </a:pPr>
            <a:r>
              <a:rPr lang="nl-NL" sz="1000" b="1" dirty="0" smtClean="0"/>
              <a:t>Voorkeur voor communicatiemiddelen in het contact met de verzekeraar</a:t>
            </a:r>
          </a:p>
          <a:p>
            <a:r>
              <a:rPr lang="nl-NL" sz="1000" b="1" dirty="0" smtClean="0"/>
              <a:t>   Bij zelf contact opnemen met de verzekeraar	                Wanneer verzekeraar contact opneemt </a:t>
            </a:r>
            <a:endParaRPr lang="nl-NL" sz="1000" b="1" dirty="0"/>
          </a:p>
        </p:txBody>
      </p:sp>
      <p:sp>
        <p:nvSpPr>
          <p:cNvPr id="29" name="Tekstvak 28"/>
          <p:cNvSpPr txBox="1"/>
          <p:nvPr/>
        </p:nvSpPr>
        <p:spPr>
          <a:xfrm>
            <a:off x="7596336" y="2753510"/>
            <a:ext cx="1547665" cy="246221"/>
          </a:xfrm>
          <a:prstGeom prst="rect">
            <a:avLst/>
          </a:prstGeom>
          <a:noFill/>
        </p:spPr>
        <p:txBody>
          <a:bodyPr wrap="square" rtlCol="0">
            <a:spAutoFit/>
          </a:bodyPr>
          <a:lstStyle/>
          <a:p>
            <a:pPr algn="r"/>
            <a:r>
              <a:rPr lang="nl-NL" sz="1000" i="1" dirty="0" smtClean="0"/>
              <a:t>Vraag 44 &amp; 45, n=1.029</a:t>
            </a:r>
            <a:endParaRPr lang="nl-NL" sz="1000" i="1" dirty="0"/>
          </a:p>
        </p:txBody>
      </p:sp>
      <p:sp>
        <p:nvSpPr>
          <p:cNvPr id="30" name="Tekstvak 29"/>
          <p:cNvSpPr txBox="1"/>
          <p:nvPr/>
        </p:nvSpPr>
        <p:spPr>
          <a:xfrm>
            <a:off x="423766" y="1265338"/>
            <a:ext cx="8393553" cy="1144865"/>
          </a:xfrm>
          <a:prstGeom prst="rect">
            <a:avLst/>
          </a:prstGeom>
          <a:noFill/>
        </p:spPr>
        <p:txBody>
          <a:bodyPr wrap="square" rtlCol="0">
            <a:spAutoFit/>
          </a:bodyPr>
          <a:lstStyle/>
          <a:p>
            <a:pPr algn="just">
              <a:lnSpc>
                <a:spcPct val="114000"/>
              </a:lnSpc>
            </a:pPr>
            <a:r>
              <a:rPr lang="nl-NL" sz="1200" dirty="0" smtClean="0"/>
              <a:t>Consumenten zijn vrij conservatief in hun keuze voor een communicatiemiddel waarmee zij contact willen opnemen met, maar ook waarmee zij benaderd willen worden door hun verzekeraar. Ruim driekwart geeft de voorkeur aan telefonisch contact of e-mail. Bij het zelf contact opnemen met de verzekeraar geeft 5% de voorkeur aan online chat. Wanneer de verzekeraar contact opneemt geeft eveneens 5% de voorkeur aan een brief. </a:t>
            </a:r>
            <a:r>
              <a:rPr lang="nl-NL" sz="1200" dirty="0" err="1" smtClean="0"/>
              <a:t>Social</a:t>
            </a:r>
            <a:r>
              <a:rPr lang="nl-NL" sz="1200" dirty="0" smtClean="0"/>
              <a:t> media wordt als categorie nauwelijks genoemd, minder dan 1% noemt Twitter, WhatsApp of Facebook als het middel van hun voorkeur. </a:t>
            </a:r>
          </a:p>
        </p:txBody>
      </p:sp>
    </p:spTree>
    <p:extLst>
      <p:ext uri="{BB962C8B-B14F-4D97-AF65-F5344CB8AC3E}">
        <p14:creationId xmlns:p14="http://schemas.microsoft.com/office/powerpoint/2010/main" val="330610305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876" y="2708920"/>
            <a:ext cx="9143124" cy="3427460"/>
          </a:xfrm>
          <a:prstGeom prst="rect">
            <a:avLst/>
          </a:prstGeom>
          <a:solidFill>
            <a:srgbClr val="7D006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nSpc>
                <a:spcPct val="150000"/>
              </a:lnSpc>
            </a:pPr>
            <a:r>
              <a:rPr lang="nl-NL" sz="2400" dirty="0" smtClean="0">
                <a:solidFill>
                  <a:srgbClr val="7D0063"/>
                </a:solidFill>
              </a:rPr>
              <a:t>4. Communicatie</a:t>
            </a:r>
            <a:r>
              <a:rPr lang="nl-NL" sz="2400" dirty="0" smtClean="0"/>
              <a:t/>
            </a:r>
            <a:br>
              <a:rPr lang="nl-NL" sz="2400" dirty="0" smtClean="0"/>
            </a:br>
            <a:r>
              <a:rPr lang="nl-NL" sz="1800" dirty="0" smtClean="0">
                <a:solidFill>
                  <a:schemeClr val="tx1"/>
                </a:solidFill>
              </a:rPr>
              <a:t>Jongere leeftijdscategorie grotere voorkeur voor online chat</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26</a:t>
            </a:fld>
            <a:endParaRPr lang="en-US" sz="1200" b="1" dirty="0"/>
          </a:p>
        </p:txBody>
      </p:sp>
      <p:sp>
        <p:nvSpPr>
          <p:cNvPr id="28" name="Tekstvak 27"/>
          <p:cNvSpPr txBox="1"/>
          <p:nvPr/>
        </p:nvSpPr>
        <p:spPr>
          <a:xfrm>
            <a:off x="1015732" y="2770880"/>
            <a:ext cx="7372692" cy="246221"/>
          </a:xfrm>
          <a:prstGeom prst="rect">
            <a:avLst/>
          </a:prstGeom>
          <a:noFill/>
        </p:spPr>
        <p:txBody>
          <a:bodyPr wrap="square" rtlCol="0">
            <a:spAutoFit/>
          </a:bodyPr>
          <a:lstStyle/>
          <a:p>
            <a:pPr algn="ctr">
              <a:spcAft>
                <a:spcPts val="600"/>
              </a:spcAft>
            </a:pPr>
            <a:r>
              <a:rPr lang="nl-NL" sz="1000" b="1" dirty="0" smtClean="0"/>
              <a:t>Voorkeur voor communicatiemiddel bij contact opnemen met de verzekeraar, per leeftijdscategorie</a:t>
            </a:r>
          </a:p>
        </p:txBody>
      </p:sp>
      <p:sp>
        <p:nvSpPr>
          <p:cNvPr id="29" name="Tekstvak 28"/>
          <p:cNvSpPr txBox="1"/>
          <p:nvPr/>
        </p:nvSpPr>
        <p:spPr>
          <a:xfrm>
            <a:off x="7596336" y="2753510"/>
            <a:ext cx="1547665" cy="246221"/>
          </a:xfrm>
          <a:prstGeom prst="rect">
            <a:avLst/>
          </a:prstGeom>
          <a:noFill/>
        </p:spPr>
        <p:txBody>
          <a:bodyPr wrap="square" rtlCol="0">
            <a:spAutoFit/>
          </a:bodyPr>
          <a:lstStyle/>
          <a:p>
            <a:pPr algn="r"/>
            <a:r>
              <a:rPr lang="nl-NL" sz="1000" i="1" dirty="0" smtClean="0"/>
              <a:t>Vraag 44, n=1.029</a:t>
            </a:r>
            <a:endParaRPr lang="nl-NL" sz="1000" i="1" dirty="0"/>
          </a:p>
        </p:txBody>
      </p:sp>
      <p:sp>
        <p:nvSpPr>
          <p:cNvPr id="30" name="Tekstvak 29"/>
          <p:cNvSpPr txBox="1"/>
          <p:nvPr/>
        </p:nvSpPr>
        <p:spPr>
          <a:xfrm>
            <a:off x="375661" y="1302207"/>
            <a:ext cx="8393553" cy="1144865"/>
          </a:xfrm>
          <a:prstGeom prst="rect">
            <a:avLst/>
          </a:prstGeom>
          <a:noFill/>
        </p:spPr>
        <p:txBody>
          <a:bodyPr wrap="square" rtlCol="0">
            <a:spAutoFit/>
          </a:bodyPr>
          <a:lstStyle/>
          <a:p>
            <a:pPr algn="just">
              <a:lnSpc>
                <a:spcPct val="114000"/>
              </a:lnSpc>
            </a:pPr>
            <a:r>
              <a:rPr lang="nl-NL" sz="1200" dirty="0" smtClean="0"/>
              <a:t>Wanneer consumenten contact opnemen met de verzekeraar doen zij dit het liefste telefonisch. Dit geldt voor alle leeftijdscategorieën. Opvallende verschillen zijn vooral zichtbaar bij de voorkeur voor online chat. In de leeftijdscategorie 18-29 jaar geeft 14% de voorkeur aan dit middel. Hoe hoger de leeftijdscategorie, des te kleiner is het aandeel dat hieraan de voorkeur geeft. Opvallend is daarnaast dat het face-</a:t>
            </a:r>
            <a:r>
              <a:rPr lang="nl-NL" sz="1200" dirty="0" err="1" smtClean="0"/>
              <a:t>to</a:t>
            </a:r>
            <a:r>
              <a:rPr lang="nl-NL" sz="1200" dirty="0" smtClean="0"/>
              <a:t>-face gesprek voor 4% van de 50-plussers de voorkeur heeft, terwijl dit middel in de categorie 18-29 jaar helemaal niet wordt genoemd. </a:t>
            </a:r>
          </a:p>
        </p:txBody>
      </p:sp>
      <p:graphicFrame>
        <p:nvGraphicFramePr>
          <p:cNvPr id="31" name="Grafiek 30"/>
          <p:cNvGraphicFramePr>
            <a:graphicFrameLocks/>
          </p:cNvGraphicFramePr>
          <p:nvPr>
            <p:extLst>
              <p:ext uri="{D42A27DB-BD31-4B8C-83A1-F6EECF244321}">
                <p14:modId xmlns:p14="http://schemas.microsoft.com/office/powerpoint/2010/main" val="3886509694"/>
              </p:ext>
            </p:extLst>
          </p:nvPr>
        </p:nvGraphicFramePr>
        <p:xfrm>
          <a:off x="1420083" y="3023066"/>
          <a:ext cx="6968341" cy="3113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050523"/>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0" y="1218275"/>
            <a:ext cx="5292080" cy="4930206"/>
          </a:xfrm>
          <a:prstGeom prst="rect">
            <a:avLst/>
          </a:prstGeom>
          <a:solidFill>
            <a:srgbClr val="7D006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nSpc>
                <a:spcPct val="150000"/>
              </a:lnSpc>
            </a:pPr>
            <a:r>
              <a:rPr lang="nl-NL" sz="2400" dirty="0" smtClean="0">
                <a:solidFill>
                  <a:srgbClr val="7D0063"/>
                </a:solidFill>
              </a:rPr>
              <a:t>4. Communicatie</a:t>
            </a:r>
            <a:r>
              <a:rPr lang="nl-NL" sz="2400" dirty="0" smtClean="0"/>
              <a:t/>
            </a:r>
            <a:br>
              <a:rPr lang="nl-NL" sz="2400" dirty="0" smtClean="0"/>
            </a:br>
            <a:r>
              <a:rPr lang="nl-NL" sz="1800" dirty="0" smtClean="0">
                <a:solidFill>
                  <a:schemeClr val="tx1"/>
                </a:solidFill>
              </a:rPr>
              <a:t>Consument goed op de hoogte van welke verzekeringen zij hebben</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27</a:t>
            </a:fld>
            <a:endParaRPr lang="en-US" sz="1200" b="1" dirty="0"/>
          </a:p>
        </p:txBody>
      </p:sp>
      <p:sp>
        <p:nvSpPr>
          <p:cNvPr id="10" name="Tekstvak 9"/>
          <p:cNvSpPr txBox="1"/>
          <p:nvPr/>
        </p:nvSpPr>
        <p:spPr>
          <a:xfrm>
            <a:off x="-5912" y="1218275"/>
            <a:ext cx="3785824" cy="400110"/>
          </a:xfrm>
          <a:prstGeom prst="rect">
            <a:avLst/>
          </a:prstGeom>
          <a:noFill/>
        </p:spPr>
        <p:txBody>
          <a:bodyPr wrap="square" rtlCol="0">
            <a:spAutoFit/>
          </a:bodyPr>
          <a:lstStyle/>
          <a:p>
            <a:pPr algn="ctr"/>
            <a:r>
              <a:rPr lang="nl-NL" sz="1000" b="1" dirty="0" smtClean="0"/>
              <a:t>De mate waarin consumenten op de hoogte te zijn van de polisvoorwaarden van hun verzekeringen</a:t>
            </a:r>
            <a:endParaRPr lang="nl-NL" sz="1000" b="1" dirty="0"/>
          </a:p>
        </p:txBody>
      </p:sp>
      <p:sp>
        <p:nvSpPr>
          <p:cNvPr id="11" name="Tekstvak 10"/>
          <p:cNvSpPr txBox="1"/>
          <p:nvPr/>
        </p:nvSpPr>
        <p:spPr>
          <a:xfrm>
            <a:off x="122804" y="4076377"/>
            <a:ext cx="3528392" cy="400110"/>
          </a:xfrm>
          <a:prstGeom prst="rect">
            <a:avLst/>
          </a:prstGeom>
          <a:noFill/>
        </p:spPr>
        <p:txBody>
          <a:bodyPr wrap="square" rtlCol="0">
            <a:spAutoFit/>
          </a:bodyPr>
          <a:lstStyle/>
          <a:p>
            <a:pPr algn="ctr"/>
            <a:r>
              <a:rPr lang="nl-NL" sz="1000" b="1" dirty="0" smtClean="0"/>
              <a:t>De mate waarin consumenten op de hoogte zijn van welke verzekeringen zij hebben</a:t>
            </a:r>
            <a:endParaRPr lang="nl-NL" sz="1000" b="1" dirty="0"/>
          </a:p>
        </p:txBody>
      </p:sp>
      <p:sp>
        <p:nvSpPr>
          <p:cNvPr id="12" name="Tekstvak 11"/>
          <p:cNvSpPr txBox="1"/>
          <p:nvPr/>
        </p:nvSpPr>
        <p:spPr>
          <a:xfrm>
            <a:off x="3554130" y="4095621"/>
            <a:ext cx="1371600" cy="246221"/>
          </a:xfrm>
          <a:prstGeom prst="rect">
            <a:avLst/>
          </a:prstGeom>
          <a:noFill/>
        </p:spPr>
        <p:txBody>
          <a:bodyPr wrap="square" rtlCol="0">
            <a:spAutoFit/>
          </a:bodyPr>
          <a:lstStyle/>
          <a:p>
            <a:pPr algn="r"/>
            <a:r>
              <a:rPr lang="nl-NL" sz="1000" i="1" dirty="0" smtClean="0"/>
              <a:t>Vraag 21, n=1.029</a:t>
            </a:r>
            <a:endParaRPr lang="nl-NL" sz="1000" i="1" dirty="0"/>
          </a:p>
        </p:txBody>
      </p:sp>
      <p:sp>
        <p:nvSpPr>
          <p:cNvPr id="13" name="Tekstvak 12"/>
          <p:cNvSpPr txBox="1"/>
          <p:nvPr/>
        </p:nvSpPr>
        <p:spPr>
          <a:xfrm>
            <a:off x="3554130" y="1268787"/>
            <a:ext cx="1371600" cy="246221"/>
          </a:xfrm>
          <a:prstGeom prst="rect">
            <a:avLst/>
          </a:prstGeom>
          <a:noFill/>
        </p:spPr>
        <p:txBody>
          <a:bodyPr wrap="square" rtlCol="0">
            <a:spAutoFit/>
          </a:bodyPr>
          <a:lstStyle/>
          <a:p>
            <a:pPr algn="r"/>
            <a:r>
              <a:rPr lang="nl-NL" sz="1000" i="1" dirty="0" smtClean="0"/>
              <a:t>Vraag 23, n=1.029</a:t>
            </a:r>
            <a:endParaRPr lang="nl-NL" sz="1000" i="1" dirty="0"/>
          </a:p>
        </p:txBody>
      </p:sp>
      <p:sp>
        <p:nvSpPr>
          <p:cNvPr id="14" name="Tekstvak 13"/>
          <p:cNvSpPr txBox="1"/>
          <p:nvPr/>
        </p:nvSpPr>
        <p:spPr>
          <a:xfrm>
            <a:off x="5436096" y="1218275"/>
            <a:ext cx="3384376" cy="4091954"/>
          </a:xfrm>
          <a:prstGeom prst="rect">
            <a:avLst/>
          </a:prstGeom>
          <a:noFill/>
        </p:spPr>
        <p:txBody>
          <a:bodyPr wrap="square" rtlCol="0">
            <a:spAutoFit/>
          </a:bodyPr>
          <a:lstStyle/>
          <a:p>
            <a:pPr algn="just">
              <a:lnSpc>
                <a:spcPct val="114000"/>
              </a:lnSpc>
            </a:pPr>
            <a:r>
              <a:rPr lang="nl-NL" sz="1200" dirty="0" smtClean="0"/>
              <a:t>In hoeverre zijn consumenten op de hoogte van de polisvoorwaarden van hun verzekeringen, of van welke verzekeringen zij überhaupt hebben afgesloten? De grafieken links laten zien dat men overwegend het gevoel heeft matig op de hoogte te zijn van de polisvoorwaarden (48%). Het aandeel dat het gevoel heeft (heel) slecht op de hoogte te zijn (15%) is in 2017 zelfs licht gestegen ten opzichte van voorgaande jaren. Wel is het aandeel dat (heel) goed op de hoogte is (37%) van de polisvoorwaarden nog altijd ruim twee keer groter.</a:t>
            </a:r>
            <a:endParaRPr lang="nl-NL" sz="1200" dirty="0"/>
          </a:p>
          <a:p>
            <a:pPr algn="just">
              <a:lnSpc>
                <a:spcPct val="114000"/>
              </a:lnSpc>
            </a:pPr>
            <a:endParaRPr lang="nl-NL" sz="1200" dirty="0" smtClean="0"/>
          </a:p>
          <a:p>
            <a:pPr algn="just">
              <a:lnSpc>
                <a:spcPct val="114000"/>
              </a:lnSpc>
            </a:pPr>
            <a:r>
              <a:rPr lang="nl-NL" sz="1200" dirty="0" smtClean="0"/>
              <a:t>Consumenten zijn goed op de hoogte van de verzekeringen die zij hebben afgesloten. De grafiek linksonder laat zien dat bijna 7 op de 10 consumenten (heel) goed op de hoogte is van welke verzekeringen zij hebben. </a:t>
            </a:r>
          </a:p>
        </p:txBody>
      </p:sp>
      <p:graphicFrame>
        <p:nvGraphicFramePr>
          <p:cNvPr id="17" name="Grafiek 16"/>
          <p:cNvGraphicFramePr>
            <a:graphicFrameLocks/>
          </p:cNvGraphicFramePr>
          <p:nvPr>
            <p:extLst>
              <p:ext uri="{D42A27DB-BD31-4B8C-83A1-F6EECF244321}">
                <p14:modId xmlns:p14="http://schemas.microsoft.com/office/powerpoint/2010/main" val="1447519229"/>
              </p:ext>
            </p:extLst>
          </p:nvPr>
        </p:nvGraphicFramePr>
        <p:xfrm>
          <a:off x="179512" y="1665134"/>
          <a:ext cx="4968552" cy="23644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vak 2"/>
          <p:cNvSpPr txBox="1"/>
          <p:nvPr/>
        </p:nvSpPr>
        <p:spPr>
          <a:xfrm>
            <a:off x="179512" y="1588354"/>
            <a:ext cx="358553" cy="246221"/>
          </a:xfrm>
          <a:prstGeom prst="rect">
            <a:avLst/>
          </a:prstGeom>
          <a:noFill/>
        </p:spPr>
        <p:txBody>
          <a:bodyPr wrap="square" rtlCol="0">
            <a:spAutoFit/>
          </a:bodyPr>
          <a:lstStyle/>
          <a:p>
            <a:r>
              <a:rPr lang="nl-NL" sz="1000" dirty="0" smtClean="0"/>
              <a:t>%</a:t>
            </a:r>
            <a:endParaRPr lang="nl-NL" sz="1000" dirty="0"/>
          </a:p>
        </p:txBody>
      </p:sp>
      <p:graphicFrame>
        <p:nvGraphicFramePr>
          <p:cNvPr id="18" name="Grafiek 17"/>
          <p:cNvGraphicFramePr>
            <a:graphicFrameLocks/>
          </p:cNvGraphicFramePr>
          <p:nvPr>
            <p:extLst>
              <p:ext uri="{D42A27DB-BD31-4B8C-83A1-F6EECF244321}">
                <p14:modId xmlns:p14="http://schemas.microsoft.com/office/powerpoint/2010/main" val="1788005617"/>
              </p:ext>
            </p:extLst>
          </p:nvPr>
        </p:nvGraphicFramePr>
        <p:xfrm>
          <a:off x="171550" y="4471938"/>
          <a:ext cx="4976514" cy="1423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5517360"/>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5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1520" y="620688"/>
            <a:ext cx="5256584" cy="576063"/>
          </a:xfrm>
        </p:spPr>
        <p:txBody>
          <a:bodyPr/>
          <a:lstStyle/>
          <a:p>
            <a:r>
              <a:rPr lang="nl-NL" sz="2800" dirty="0" smtClean="0">
                <a:solidFill>
                  <a:srgbClr val="A70240"/>
                </a:solidFill>
              </a:rPr>
              <a:t>5. Claimafhandeling</a:t>
            </a:r>
            <a:endParaRPr lang="nl-NL" sz="2800" dirty="0">
              <a:solidFill>
                <a:srgbClr val="A70240"/>
              </a:solidFill>
            </a:endParaRPr>
          </a:p>
        </p:txBody>
      </p:sp>
      <p:sp>
        <p:nvSpPr>
          <p:cNvPr id="7" name="Tijdelijke aanduiding voor dianummer 3"/>
          <p:cNvSpPr txBox="1">
            <a:spLocks/>
          </p:cNvSpPr>
          <p:nvPr/>
        </p:nvSpPr>
        <p:spPr>
          <a:xfrm>
            <a:off x="7866612" y="6315275"/>
            <a:ext cx="838200" cy="304800"/>
          </a:xfrm>
          <a:prstGeom prst="rect">
            <a:avLst/>
          </a:prstGeom>
        </p:spPr>
        <p:txBody>
          <a:bodyPr/>
          <a:lstStyle>
            <a:defPPr>
              <a:defRPr lang="nl-NL"/>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r"/>
            <a:fld id="{F85D4453-90D5-4A2F-9B87-4CB56BA229F2}" type="slidenum">
              <a:rPr lang="en-US" sz="1800" smtClean="0"/>
              <a:pPr algn="r"/>
              <a:t>28</a:t>
            </a:fld>
            <a:endParaRPr lang="en-US" sz="1800" b="1" dirty="0"/>
          </a:p>
        </p:txBody>
      </p:sp>
    </p:spTree>
    <p:extLst>
      <p:ext uri="{BB962C8B-B14F-4D97-AF65-F5344CB8AC3E}">
        <p14:creationId xmlns:p14="http://schemas.microsoft.com/office/powerpoint/2010/main" val="92130996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4067944" y="1196752"/>
            <a:ext cx="5076056" cy="4939628"/>
          </a:xfrm>
          <a:prstGeom prst="rect">
            <a:avLst/>
          </a:prstGeom>
          <a:solidFill>
            <a:srgbClr val="A702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990600" y="165100"/>
            <a:ext cx="8153400" cy="825500"/>
          </a:xfrm>
        </p:spPr>
        <p:txBody>
          <a:bodyPr/>
          <a:lstStyle/>
          <a:p>
            <a:pPr>
              <a:lnSpc>
                <a:spcPct val="150000"/>
              </a:lnSpc>
            </a:pPr>
            <a:r>
              <a:rPr lang="nl-NL" sz="2400" dirty="0" smtClean="0">
                <a:solidFill>
                  <a:srgbClr val="A70240"/>
                </a:solidFill>
              </a:rPr>
              <a:t>5. Claimafhandeling</a:t>
            </a:r>
            <a:r>
              <a:rPr lang="nl-NL" sz="2400" dirty="0" smtClean="0"/>
              <a:t/>
            </a:r>
            <a:br>
              <a:rPr lang="nl-NL" sz="2400" dirty="0" smtClean="0"/>
            </a:br>
            <a:r>
              <a:rPr lang="nl-NL" sz="1800" dirty="0" smtClean="0">
                <a:solidFill>
                  <a:schemeClr val="tx1"/>
                </a:solidFill>
              </a:rPr>
              <a:t>Vertrouwen in goede afwikkeling claim, maar grote kans op uitsluiting</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29</a:t>
            </a:fld>
            <a:endParaRPr lang="en-US" sz="1200" b="1" dirty="0"/>
          </a:p>
        </p:txBody>
      </p:sp>
      <p:sp>
        <p:nvSpPr>
          <p:cNvPr id="9" name="Tekstvak 8"/>
          <p:cNvSpPr txBox="1"/>
          <p:nvPr/>
        </p:nvSpPr>
        <p:spPr>
          <a:xfrm>
            <a:off x="4644008" y="1196752"/>
            <a:ext cx="3456384" cy="400110"/>
          </a:xfrm>
          <a:prstGeom prst="rect">
            <a:avLst/>
          </a:prstGeom>
          <a:noFill/>
        </p:spPr>
        <p:txBody>
          <a:bodyPr wrap="square" rtlCol="0">
            <a:spAutoFit/>
          </a:bodyPr>
          <a:lstStyle/>
          <a:p>
            <a:pPr algn="ctr"/>
            <a:r>
              <a:rPr lang="nl-NL" sz="1000" b="1" dirty="0" smtClean="0"/>
              <a:t>Mate waarin consumenten het eens zijn met de stellingen (saldo positief – negatief)</a:t>
            </a:r>
            <a:endParaRPr lang="nl-NL" sz="1000" b="1" dirty="0"/>
          </a:p>
        </p:txBody>
      </p:sp>
      <p:sp>
        <p:nvSpPr>
          <p:cNvPr id="10" name="Tekstvak 9"/>
          <p:cNvSpPr txBox="1"/>
          <p:nvPr/>
        </p:nvSpPr>
        <p:spPr>
          <a:xfrm>
            <a:off x="7772400" y="1206174"/>
            <a:ext cx="1371601" cy="246221"/>
          </a:xfrm>
          <a:prstGeom prst="rect">
            <a:avLst/>
          </a:prstGeom>
          <a:noFill/>
        </p:spPr>
        <p:txBody>
          <a:bodyPr wrap="square" rtlCol="0">
            <a:spAutoFit/>
          </a:bodyPr>
          <a:lstStyle/>
          <a:p>
            <a:pPr algn="r"/>
            <a:r>
              <a:rPr lang="nl-NL" sz="1000" i="1" dirty="0" smtClean="0"/>
              <a:t>Vraag 36, n=1.029</a:t>
            </a:r>
            <a:endParaRPr lang="nl-NL" sz="1000" i="1" dirty="0"/>
          </a:p>
        </p:txBody>
      </p:sp>
      <p:graphicFrame>
        <p:nvGraphicFramePr>
          <p:cNvPr id="11" name="Grafiek 10"/>
          <p:cNvGraphicFramePr>
            <a:graphicFrameLocks/>
          </p:cNvGraphicFramePr>
          <p:nvPr>
            <p:extLst>
              <p:ext uri="{D42A27DB-BD31-4B8C-83A1-F6EECF244321}">
                <p14:modId xmlns:p14="http://schemas.microsoft.com/office/powerpoint/2010/main" val="3780209816"/>
              </p:ext>
            </p:extLst>
          </p:nvPr>
        </p:nvGraphicFramePr>
        <p:xfrm>
          <a:off x="3971924" y="930967"/>
          <a:ext cx="5172076" cy="520541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vak 11"/>
          <p:cNvSpPr txBox="1"/>
          <p:nvPr/>
        </p:nvSpPr>
        <p:spPr>
          <a:xfrm>
            <a:off x="251520" y="1196752"/>
            <a:ext cx="3672407" cy="4933979"/>
          </a:xfrm>
          <a:prstGeom prst="rect">
            <a:avLst/>
          </a:prstGeom>
          <a:noFill/>
        </p:spPr>
        <p:txBody>
          <a:bodyPr wrap="square" rtlCol="0">
            <a:spAutoFit/>
          </a:bodyPr>
          <a:lstStyle/>
          <a:p>
            <a:pPr algn="just">
              <a:lnSpc>
                <a:spcPct val="114000"/>
              </a:lnSpc>
            </a:pPr>
            <a:r>
              <a:rPr lang="nl-NL" sz="1200" dirty="0" smtClean="0"/>
              <a:t>Consumenten zijn positief in hun verwachting over de claimafhandeling door hun verzekeraar. Er zijn meer consumenten die positief dan negatief reageren op de stelling “Als ik schade heb geleden, kan ik ervan op aan dat de verzekeraar zorgt voor een goede afwikkeling van de claim”. Minder positief zijn zij over de stelling “Als ik een claim indien, is de kans groot dat de schade is uitgesloten op mijn polis”. Er zijn meer consumenten die het niet eens zijn met deze stelling, wat te zien is aan de negatieve score. Wel laat deze stelling een stijgende lijn zien ten opzichte van voorgaande jaren. Opvallend is dat de stelling “De kans dat mijn schadeclaim volledig wordt vergoed, is groot” de afgelopen jaren minder goed scoort. Wel is het grootste deel van de consumenten het nog steeds eens met deze stelling.</a:t>
            </a:r>
          </a:p>
          <a:p>
            <a:pPr algn="just">
              <a:lnSpc>
                <a:spcPct val="114000"/>
              </a:lnSpc>
            </a:pPr>
            <a:r>
              <a:rPr lang="nl-NL" sz="1200" dirty="0" smtClean="0"/>
              <a:t>De nieuwe stelling “Als een levensverzekering op de einddatum tot uitkering komt, heb ik een goed beeld van het bedrag dat ik kan verwachten” scoort licht positief (zie groene balk in de grafiek). Meer consumenten zijn het eens dan oneens met deze stelling. </a:t>
            </a:r>
          </a:p>
        </p:txBody>
      </p:sp>
    </p:spTree>
    <p:extLst>
      <p:ext uri="{BB962C8B-B14F-4D97-AF65-F5344CB8AC3E}">
        <p14:creationId xmlns:p14="http://schemas.microsoft.com/office/powerpoint/2010/main" val="25244239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3</a:t>
            </a:fld>
            <a:endParaRPr lang="en-US" sz="1200" b="1" dirty="0"/>
          </a:p>
        </p:txBody>
      </p:sp>
      <p:sp>
        <p:nvSpPr>
          <p:cNvPr id="5" name="Titel 1"/>
          <p:cNvSpPr>
            <a:spLocks noGrp="1"/>
          </p:cNvSpPr>
          <p:nvPr>
            <p:ph type="title"/>
          </p:nvPr>
        </p:nvSpPr>
        <p:spPr>
          <a:xfrm>
            <a:off x="990600" y="165100"/>
            <a:ext cx="7620000" cy="825500"/>
          </a:xfrm>
        </p:spPr>
        <p:txBody>
          <a:bodyPr/>
          <a:lstStyle/>
          <a:p>
            <a:r>
              <a:rPr lang="nl-NL" sz="2400" dirty="0" smtClean="0">
                <a:solidFill>
                  <a:schemeClr val="tx1"/>
                </a:solidFill>
              </a:rPr>
              <a:t>Inhoud</a:t>
            </a:r>
            <a:endParaRPr lang="nl-NL" sz="2400" dirty="0">
              <a:solidFill>
                <a:schemeClr val="tx1"/>
              </a:solidFill>
            </a:endParaRPr>
          </a:p>
        </p:txBody>
      </p:sp>
      <p:sp>
        <p:nvSpPr>
          <p:cNvPr id="7" name="Tekstvak 6"/>
          <p:cNvSpPr txBox="1"/>
          <p:nvPr/>
        </p:nvSpPr>
        <p:spPr>
          <a:xfrm>
            <a:off x="899592" y="1354616"/>
            <a:ext cx="7298836" cy="2893100"/>
          </a:xfrm>
          <a:prstGeom prst="rect">
            <a:avLst/>
          </a:prstGeom>
          <a:noFill/>
        </p:spPr>
        <p:txBody>
          <a:bodyPr wrap="square" rtlCol="0">
            <a:spAutoFit/>
          </a:bodyPr>
          <a:lstStyle/>
          <a:p>
            <a:pPr algn="just">
              <a:lnSpc>
                <a:spcPct val="130000"/>
              </a:lnSpc>
            </a:pPr>
            <a:r>
              <a:rPr lang="nl-NL" sz="1400" dirty="0" smtClean="0"/>
              <a:t>Samenvatting			4</a:t>
            </a:r>
          </a:p>
          <a:p>
            <a:pPr algn="just">
              <a:lnSpc>
                <a:spcPct val="130000"/>
              </a:lnSpc>
            </a:pPr>
            <a:endParaRPr lang="nl-NL" sz="1400" dirty="0" smtClean="0"/>
          </a:p>
          <a:p>
            <a:pPr marL="180000" indent="-180000" algn="just">
              <a:lnSpc>
                <a:spcPct val="130000"/>
              </a:lnSpc>
              <a:buAutoNum type="arabicPeriod"/>
            </a:pPr>
            <a:r>
              <a:rPr lang="nl-NL" sz="1400" dirty="0" smtClean="0"/>
              <a:t>Imago				6</a:t>
            </a:r>
          </a:p>
          <a:p>
            <a:pPr marL="180000" indent="-180000" algn="just">
              <a:lnSpc>
                <a:spcPct val="130000"/>
              </a:lnSpc>
              <a:buAutoNum type="arabicPeriod"/>
            </a:pPr>
            <a:r>
              <a:rPr lang="nl-NL" sz="1400" dirty="0" smtClean="0"/>
              <a:t>Zekerheid			12</a:t>
            </a:r>
          </a:p>
          <a:p>
            <a:pPr marL="180000" indent="-180000" algn="just">
              <a:lnSpc>
                <a:spcPct val="130000"/>
              </a:lnSpc>
              <a:buAutoNum type="arabicPeriod"/>
            </a:pPr>
            <a:r>
              <a:rPr lang="nl-NL" sz="1400" dirty="0" smtClean="0"/>
              <a:t>Loyaliteit				17</a:t>
            </a:r>
          </a:p>
          <a:p>
            <a:pPr marL="180000" indent="-180000" algn="just">
              <a:lnSpc>
                <a:spcPct val="130000"/>
              </a:lnSpc>
              <a:buAutoNum type="arabicPeriod"/>
            </a:pPr>
            <a:r>
              <a:rPr lang="nl-NL" sz="1400" dirty="0" smtClean="0"/>
              <a:t>Communicatie			24			</a:t>
            </a:r>
          </a:p>
          <a:p>
            <a:pPr marL="180000" indent="-180000" algn="just">
              <a:lnSpc>
                <a:spcPct val="130000"/>
              </a:lnSpc>
              <a:buAutoNum type="arabicPeriod"/>
            </a:pPr>
            <a:r>
              <a:rPr lang="nl-NL" sz="1400" dirty="0" smtClean="0"/>
              <a:t>Claimafhandeling			28</a:t>
            </a:r>
          </a:p>
          <a:p>
            <a:pPr marL="180000" indent="-180000" algn="just">
              <a:lnSpc>
                <a:spcPct val="130000"/>
              </a:lnSpc>
              <a:buAutoNum type="arabicPeriod"/>
            </a:pPr>
            <a:r>
              <a:rPr lang="nl-NL" sz="1400" dirty="0" smtClean="0"/>
              <a:t>Veranderingen in de sector		32</a:t>
            </a:r>
          </a:p>
          <a:p>
            <a:pPr algn="just">
              <a:lnSpc>
                <a:spcPct val="130000"/>
              </a:lnSpc>
            </a:pPr>
            <a:endParaRPr lang="nl-NL" sz="1400" dirty="0" smtClean="0"/>
          </a:p>
          <a:p>
            <a:pPr algn="just">
              <a:lnSpc>
                <a:spcPct val="130000"/>
              </a:lnSpc>
            </a:pPr>
            <a:r>
              <a:rPr lang="nl-NL" sz="1400" dirty="0" err="1" smtClean="0"/>
              <a:t>Onderzoeksverantwoording</a:t>
            </a:r>
            <a:r>
              <a:rPr lang="nl-NL" sz="1400" dirty="0" smtClean="0"/>
              <a:t>		36</a:t>
            </a:r>
          </a:p>
        </p:txBody>
      </p:sp>
    </p:spTree>
    <p:extLst>
      <p:ext uri="{BB962C8B-B14F-4D97-AF65-F5344CB8AC3E}">
        <p14:creationId xmlns:p14="http://schemas.microsoft.com/office/powerpoint/2010/main" val="3160076474"/>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0" y="2924944"/>
            <a:ext cx="9144000" cy="3211436"/>
          </a:xfrm>
          <a:prstGeom prst="rect">
            <a:avLst/>
          </a:prstGeom>
          <a:solidFill>
            <a:srgbClr val="A702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nSpc>
                <a:spcPct val="150000"/>
              </a:lnSpc>
            </a:pPr>
            <a:r>
              <a:rPr lang="nl-NL" sz="2400" dirty="0" smtClean="0">
                <a:solidFill>
                  <a:srgbClr val="A70240"/>
                </a:solidFill>
              </a:rPr>
              <a:t>5. Claimafhandeling</a:t>
            </a:r>
            <a:r>
              <a:rPr lang="nl-NL" sz="2400" dirty="0" smtClean="0"/>
              <a:t/>
            </a:r>
            <a:br>
              <a:rPr lang="nl-NL" sz="2400" dirty="0" smtClean="0"/>
            </a:br>
            <a:r>
              <a:rPr lang="nl-NL" sz="1800" dirty="0" smtClean="0">
                <a:solidFill>
                  <a:schemeClr val="tx1"/>
                </a:solidFill>
              </a:rPr>
              <a:t>Minste vertrouwen in inlevingsvermogen verzekeraar bij indienen claim</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30</a:t>
            </a:fld>
            <a:endParaRPr lang="en-US" sz="1200" b="1" dirty="0"/>
          </a:p>
        </p:txBody>
      </p:sp>
      <p:sp>
        <p:nvSpPr>
          <p:cNvPr id="9" name="Tekstvak 8"/>
          <p:cNvSpPr txBox="1"/>
          <p:nvPr/>
        </p:nvSpPr>
        <p:spPr>
          <a:xfrm>
            <a:off x="1217761" y="2953473"/>
            <a:ext cx="6708478" cy="400110"/>
          </a:xfrm>
          <a:prstGeom prst="rect">
            <a:avLst/>
          </a:prstGeom>
          <a:noFill/>
        </p:spPr>
        <p:txBody>
          <a:bodyPr wrap="square" rtlCol="0">
            <a:spAutoFit/>
          </a:bodyPr>
          <a:lstStyle/>
          <a:p>
            <a:pPr algn="ctr"/>
            <a:r>
              <a:rPr lang="nl-NL" sz="1000" b="1" dirty="0" smtClean="0"/>
              <a:t>Aspecten waar consumenten mee te maken krijgen bij het indienen van een claim. Rapportcijfer voor de mate van vertrouwen van consumenten in deze aspecten bij verzekeraars.</a:t>
            </a:r>
            <a:endParaRPr lang="nl-NL" sz="1000" b="1" dirty="0"/>
          </a:p>
        </p:txBody>
      </p:sp>
      <p:sp>
        <p:nvSpPr>
          <p:cNvPr id="10" name="Tekstvak 9"/>
          <p:cNvSpPr txBox="1"/>
          <p:nvPr/>
        </p:nvSpPr>
        <p:spPr>
          <a:xfrm>
            <a:off x="7738119" y="2940493"/>
            <a:ext cx="1371601" cy="246221"/>
          </a:xfrm>
          <a:prstGeom prst="rect">
            <a:avLst/>
          </a:prstGeom>
          <a:noFill/>
        </p:spPr>
        <p:txBody>
          <a:bodyPr wrap="square" rtlCol="0">
            <a:spAutoFit/>
          </a:bodyPr>
          <a:lstStyle/>
          <a:p>
            <a:pPr algn="r"/>
            <a:r>
              <a:rPr lang="nl-NL" sz="1000" i="1" dirty="0" smtClean="0"/>
              <a:t>Vraag 38, n=1.029</a:t>
            </a:r>
            <a:endParaRPr lang="nl-NL" sz="1000" i="1" dirty="0"/>
          </a:p>
        </p:txBody>
      </p:sp>
      <p:sp>
        <p:nvSpPr>
          <p:cNvPr id="13" name="Cirkel 12"/>
          <p:cNvSpPr/>
          <p:nvPr/>
        </p:nvSpPr>
        <p:spPr>
          <a:xfrm rot="17558171">
            <a:off x="816353" y="3521112"/>
            <a:ext cx="1518002" cy="1539585"/>
          </a:xfrm>
          <a:prstGeom prst="pie">
            <a:avLst>
              <a:gd name="adj1" fmla="val 20271636"/>
              <a:gd name="adj2" fmla="val 13713088"/>
            </a:avLst>
          </a:prstGeom>
          <a:solidFill>
            <a:srgbClr val="A70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5" name="Cirkel 14"/>
          <p:cNvSpPr/>
          <p:nvPr/>
        </p:nvSpPr>
        <p:spPr>
          <a:xfrm rot="17558171">
            <a:off x="2718962" y="3521113"/>
            <a:ext cx="1518002" cy="1539585"/>
          </a:xfrm>
          <a:prstGeom prst="pie">
            <a:avLst>
              <a:gd name="adj1" fmla="val 20271636"/>
              <a:gd name="adj2" fmla="val 12679664"/>
            </a:avLst>
          </a:prstGeom>
          <a:solidFill>
            <a:srgbClr val="A70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6" name="Cirkel 15"/>
          <p:cNvSpPr/>
          <p:nvPr/>
        </p:nvSpPr>
        <p:spPr>
          <a:xfrm rot="17558171">
            <a:off x="4724196" y="3512004"/>
            <a:ext cx="1518002" cy="1539585"/>
          </a:xfrm>
          <a:prstGeom prst="pie">
            <a:avLst>
              <a:gd name="adj1" fmla="val 20271636"/>
              <a:gd name="adj2" fmla="val 12479683"/>
            </a:avLst>
          </a:prstGeom>
          <a:solidFill>
            <a:srgbClr val="A70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Cirkel 16"/>
          <p:cNvSpPr/>
          <p:nvPr/>
        </p:nvSpPr>
        <p:spPr>
          <a:xfrm rot="17558171">
            <a:off x="6626806" y="3512002"/>
            <a:ext cx="1518002" cy="1539585"/>
          </a:xfrm>
          <a:prstGeom prst="pie">
            <a:avLst>
              <a:gd name="adj1" fmla="val 20271636"/>
              <a:gd name="adj2" fmla="val 11484569"/>
            </a:avLst>
          </a:prstGeom>
          <a:solidFill>
            <a:srgbClr val="A70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8" name="Tekstvak 17"/>
          <p:cNvSpPr txBox="1"/>
          <p:nvPr/>
        </p:nvSpPr>
        <p:spPr>
          <a:xfrm>
            <a:off x="1318338" y="4290904"/>
            <a:ext cx="1008112" cy="338554"/>
          </a:xfrm>
          <a:prstGeom prst="rect">
            <a:avLst/>
          </a:prstGeom>
          <a:noFill/>
        </p:spPr>
        <p:txBody>
          <a:bodyPr wrap="square" rtlCol="0">
            <a:spAutoFit/>
          </a:bodyPr>
          <a:lstStyle/>
          <a:p>
            <a:pPr algn="ctr"/>
            <a:r>
              <a:rPr lang="nl-NL" sz="1600" b="1" dirty="0" smtClean="0">
                <a:solidFill>
                  <a:schemeClr val="bg1"/>
                </a:solidFill>
              </a:rPr>
              <a:t>6,93</a:t>
            </a:r>
            <a:endParaRPr lang="nl-NL" sz="1600" b="1" dirty="0">
              <a:solidFill>
                <a:schemeClr val="bg1"/>
              </a:solidFill>
            </a:endParaRPr>
          </a:p>
        </p:txBody>
      </p:sp>
      <p:sp>
        <p:nvSpPr>
          <p:cNvPr id="19" name="Tekstvak 18"/>
          <p:cNvSpPr txBox="1"/>
          <p:nvPr/>
        </p:nvSpPr>
        <p:spPr>
          <a:xfrm>
            <a:off x="7190316" y="4290904"/>
            <a:ext cx="1008112" cy="338554"/>
          </a:xfrm>
          <a:prstGeom prst="rect">
            <a:avLst/>
          </a:prstGeom>
          <a:noFill/>
        </p:spPr>
        <p:txBody>
          <a:bodyPr wrap="square" rtlCol="0">
            <a:spAutoFit/>
          </a:bodyPr>
          <a:lstStyle/>
          <a:p>
            <a:pPr algn="ctr"/>
            <a:r>
              <a:rPr lang="nl-NL" sz="1600" b="1" dirty="0" smtClean="0">
                <a:solidFill>
                  <a:schemeClr val="bg1"/>
                </a:solidFill>
              </a:rPr>
              <a:t>6,16</a:t>
            </a:r>
            <a:endParaRPr lang="nl-NL" sz="1600" b="1" dirty="0">
              <a:solidFill>
                <a:schemeClr val="bg1"/>
              </a:solidFill>
            </a:endParaRPr>
          </a:p>
        </p:txBody>
      </p:sp>
      <p:sp>
        <p:nvSpPr>
          <p:cNvPr id="20" name="Tekstvak 19"/>
          <p:cNvSpPr txBox="1"/>
          <p:nvPr/>
        </p:nvSpPr>
        <p:spPr>
          <a:xfrm>
            <a:off x="5288040" y="4290904"/>
            <a:ext cx="1008112" cy="338554"/>
          </a:xfrm>
          <a:prstGeom prst="rect">
            <a:avLst/>
          </a:prstGeom>
          <a:noFill/>
        </p:spPr>
        <p:txBody>
          <a:bodyPr wrap="square" rtlCol="0">
            <a:spAutoFit/>
          </a:bodyPr>
          <a:lstStyle/>
          <a:p>
            <a:pPr algn="ctr"/>
            <a:r>
              <a:rPr lang="nl-NL" sz="1600" b="1" dirty="0" smtClean="0">
                <a:solidFill>
                  <a:schemeClr val="bg1"/>
                </a:solidFill>
              </a:rPr>
              <a:t>6,69</a:t>
            </a:r>
            <a:endParaRPr lang="nl-NL" sz="1600" b="1" dirty="0">
              <a:solidFill>
                <a:schemeClr val="bg1"/>
              </a:solidFill>
            </a:endParaRPr>
          </a:p>
        </p:txBody>
      </p:sp>
      <p:sp>
        <p:nvSpPr>
          <p:cNvPr id="21" name="Tekstvak 20"/>
          <p:cNvSpPr txBox="1"/>
          <p:nvPr/>
        </p:nvSpPr>
        <p:spPr>
          <a:xfrm>
            <a:off x="3298392" y="4290904"/>
            <a:ext cx="1008112" cy="338554"/>
          </a:xfrm>
          <a:prstGeom prst="rect">
            <a:avLst/>
          </a:prstGeom>
          <a:noFill/>
        </p:spPr>
        <p:txBody>
          <a:bodyPr wrap="square" rtlCol="0">
            <a:spAutoFit/>
          </a:bodyPr>
          <a:lstStyle/>
          <a:p>
            <a:pPr algn="ctr"/>
            <a:r>
              <a:rPr lang="nl-NL" sz="1600" b="1" dirty="0" smtClean="0">
                <a:solidFill>
                  <a:schemeClr val="bg1"/>
                </a:solidFill>
              </a:rPr>
              <a:t>6,70</a:t>
            </a:r>
            <a:endParaRPr lang="nl-NL" sz="1600" b="1" dirty="0">
              <a:solidFill>
                <a:schemeClr val="bg1"/>
              </a:solidFill>
            </a:endParaRPr>
          </a:p>
        </p:txBody>
      </p:sp>
      <p:sp>
        <p:nvSpPr>
          <p:cNvPr id="22" name="Tekstvak 21"/>
          <p:cNvSpPr txBox="1"/>
          <p:nvPr/>
        </p:nvSpPr>
        <p:spPr>
          <a:xfrm>
            <a:off x="693456" y="5037433"/>
            <a:ext cx="1856338" cy="600164"/>
          </a:xfrm>
          <a:prstGeom prst="rect">
            <a:avLst/>
          </a:prstGeom>
          <a:noFill/>
        </p:spPr>
        <p:txBody>
          <a:bodyPr wrap="square" rtlCol="0">
            <a:spAutoFit/>
          </a:bodyPr>
          <a:lstStyle/>
          <a:p>
            <a:pPr algn="ctr"/>
            <a:r>
              <a:rPr lang="nl-NL" sz="1100" dirty="0"/>
              <a:t>De mate waarin de verzekeraar de gemaakte afspraken nakomt</a:t>
            </a:r>
          </a:p>
        </p:txBody>
      </p:sp>
      <p:sp>
        <p:nvSpPr>
          <p:cNvPr id="23" name="Tekstvak 22"/>
          <p:cNvSpPr txBox="1"/>
          <p:nvPr/>
        </p:nvSpPr>
        <p:spPr>
          <a:xfrm>
            <a:off x="2647378" y="5057132"/>
            <a:ext cx="1856338" cy="938719"/>
          </a:xfrm>
          <a:prstGeom prst="rect">
            <a:avLst/>
          </a:prstGeom>
          <a:noFill/>
        </p:spPr>
        <p:txBody>
          <a:bodyPr wrap="square" rtlCol="0">
            <a:spAutoFit/>
          </a:bodyPr>
          <a:lstStyle/>
          <a:p>
            <a:pPr algn="ctr"/>
            <a:r>
              <a:rPr lang="nl-NL" sz="1100" dirty="0"/>
              <a:t>De mate waarin de verzekeraar duidelijk is over het vervolgproces na het indienen van mijn</a:t>
            </a:r>
          </a:p>
          <a:p>
            <a:pPr algn="ctr"/>
            <a:r>
              <a:rPr lang="nl-NL" sz="1100" dirty="0"/>
              <a:t>claim</a:t>
            </a:r>
          </a:p>
        </p:txBody>
      </p:sp>
      <p:sp>
        <p:nvSpPr>
          <p:cNvPr id="24" name="Tekstvak 23"/>
          <p:cNvSpPr txBox="1"/>
          <p:nvPr/>
        </p:nvSpPr>
        <p:spPr>
          <a:xfrm>
            <a:off x="4562979" y="5049916"/>
            <a:ext cx="1856338" cy="600164"/>
          </a:xfrm>
          <a:prstGeom prst="rect">
            <a:avLst/>
          </a:prstGeom>
          <a:noFill/>
        </p:spPr>
        <p:txBody>
          <a:bodyPr wrap="square" rtlCol="0">
            <a:spAutoFit/>
          </a:bodyPr>
          <a:lstStyle/>
          <a:p>
            <a:pPr algn="ctr"/>
            <a:r>
              <a:rPr lang="nl-NL" sz="1100" dirty="0"/>
              <a:t>De snelheid waarmee ik mijn uitkering ontvang of de schade wordt hersteld</a:t>
            </a:r>
          </a:p>
        </p:txBody>
      </p:sp>
      <p:sp>
        <p:nvSpPr>
          <p:cNvPr id="25" name="Tekstvak 24"/>
          <p:cNvSpPr txBox="1"/>
          <p:nvPr/>
        </p:nvSpPr>
        <p:spPr>
          <a:xfrm>
            <a:off x="6474725" y="5060712"/>
            <a:ext cx="1856338" cy="769441"/>
          </a:xfrm>
          <a:prstGeom prst="rect">
            <a:avLst/>
          </a:prstGeom>
          <a:noFill/>
        </p:spPr>
        <p:txBody>
          <a:bodyPr wrap="square" rtlCol="0">
            <a:spAutoFit/>
          </a:bodyPr>
          <a:lstStyle/>
          <a:p>
            <a:pPr algn="ctr"/>
            <a:r>
              <a:rPr lang="nl-NL" sz="1100" dirty="0"/>
              <a:t>De mate waarin de verzekeraar zich kan inleven in mijn persoonlijke situatie</a:t>
            </a:r>
          </a:p>
        </p:txBody>
      </p:sp>
      <p:sp>
        <p:nvSpPr>
          <p:cNvPr id="26" name="Ovaal 25"/>
          <p:cNvSpPr/>
          <p:nvPr/>
        </p:nvSpPr>
        <p:spPr>
          <a:xfrm>
            <a:off x="815442" y="3530359"/>
            <a:ext cx="1520203" cy="1518820"/>
          </a:xfrm>
          <a:prstGeom prst="ellipse">
            <a:avLst/>
          </a:prstGeom>
          <a:solidFill>
            <a:srgbClr val="A702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al 26"/>
          <p:cNvSpPr/>
          <p:nvPr/>
        </p:nvSpPr>
        <p:spPr>
          <a:xfrm>
            <a:off x="2718834" y="3533604"/>
            <a:ext cx="1520203" cy="1518820"/>
          </a:xfrm>
          <a:prstGeom prst="ellipse">
            <a:avLst/>
          </a:prstGeom>
          <a:solidFill>
            <a:srgbClr val="A702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al 27"/>
          <p:cNvSpPr/>
          <p:nvPr/>
        </p:nvSpPr>
        <p:spPr>
          <a:xfrm>
            <a:off x="4731047" y="3521480"/>
            <a:ext cx="1520203" cy="1518820"/>
          </a:xfrm>
          <a:prstGeom prst="ellipse">
            <a:avLst/>
          </a:prstGeom>
          <a:solidFill>
            <a:srgbClr val="A702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al 28"/>
          <p:cNvSpPr/>
          <p:nvPr/>
        </p:nvSpPr>
        <p:spPr>
          <a:xfrm>
            <a:off x="6639185" y="3525218"/>
            <a:ext cx="1520203" cy="1518820"/>
          </a:xfrm>
          <a:prstGeom prst="ellipse">
            <a:avLst/>
          </a:prstGeom>
          <a:solidFill>
            <a:srgbClr val="A702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kstvak 29"/>
          <p:cNvSpPr txBox="1"/>
          <p:nvPr/>
        </p:nvSpPr>
        <p:spPr>
          <a:xfrm>
            <a:off x="467544" y="1118940"/>
            <a:ext cx="8352928" cy="1776384"/>
          </a:xfrm>
          <a:prstGeom prst="rect">
            <a:avLst/>
          </a:prstGeom>
          <a:noFill/>
        </p:spPr>
        <p:txBody>
          <a:bodyPr wrap="square" rtlCol="0">
            <a:spAutoFit/>
          </a:bodyPr>
          <a:lstStyle/>
          <a:p>
            <a:pPr algn="just">
              <a:lnSpc>
                <a:spcPct val="114000"/>
              </a:lnSpc>
            </a:pPr>
            <a:r>
              <a:rPr lang="nl-NL" sz="1200" dirty="0" smtClean="0"/>
              <a:t>Aan consumenten is gevraagd een rapportcijfer te geven voor hun mate van vertrouwen in aspecten waar zij mee te maken krijgen bij het indienen van een claim. De verschillen tussen de aspecten lijken niet heel groot, maar consumenten hebben over het algemeen het meeste vertrouwen in de mate waarin de verzekeraar de gemaakte afspraken nakomt (6,93). Het vertrouwen in de mate waarin de verzekeraar zich kan inleven in hun persoonlijke situatie (6,16) scoort het laagst. De mate waarin de verzekeraar duidelijk is over het vervolgproces (6,70) en de snelheid waarmee de uitkering wordt ontvangen of de schade wordt hersteld (6,69) scoren nagenoeg gelijk. Het lijkt erop dat consumenten minder vertrouwen hebben in de meer ‘menselijke’ aspecten van het indienen van een claim. De aspecten die zich richten op communicatie, duidelijkheid en snelheid scoren licht hoger.</a:t>
            </a:r>
          </a:p>
        </p:txBody>
      </p:sp>
    </p:spTree>
    <p:extLst>
      <p:ext uri="{BB962C8B-B14F-4D97-AF65-F5344CB8AC3E}">
        <p14:creationId xmlns:p14="http://schemas.microsoft.com/office/powerpoint/2010/main" val="340965378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0" y="3157078"/>
            <a:ext cx="9144000" cy="2979302"/>
          </a:xfrm>
          <a:prstGeom prst="rect">
            <a:avLst/>
          </a:prstGeom>
          <a:solidFill>
            <a:srgbClr val="A702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32" name="Grafiek 31"/>
          <p:cNvGraphicFramePr>
            <a:graphicFrameLocks/>
          </p:cNvGraphicFramePr>
          <p:nvPr>
            <p:extLst>
              <p:ext uri="{D42A27DB-BD31-4B8C-83A1-F6EECF244321}">
                <p14:modId xmlns:p14="http://schemas.microsoft.com/office/powerpoint/2010/main" val="844232978"/>
              </p:ext>
            </p:extLst>
          </p:nvPr>
        </p:nvGraphicFramePr>
        <p:xfrm>
          <a:off x="5292080" y="3429838"/>
          <a:ext cx="3024336" cy="2728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Grafiek 30"/>
          <p:cNvGraphicFramePr>
            <a:graphicFrameLocks/>
          </p:cNvGraphicFramePr>
          <p:nvPr>
            <p:extLst>
              <p:ext uri="{D42A27DB-BD31-4B8C-83A1-F6EECF244321}">
                <p14:modId xmlns:p14="http://schemas.microsoft.com/office/powerpoint/2010/main" val="1235311483"/>
              </p:ext>
            </p:extLst>
          </p:nvPr>
        </p:nvGraphicFramePr>
        <p:xfrm>
          <a:off x="395536" y="3680247"/>
          <a:ext cx="3371850" cy="2371726"/>
        </p:xfrm>
        <a:graphic>
          <a:graphicData uri="http://schemas.openxmlformats.org/drawingml/2006/chart">
            <c:chart xmlns:c="http://schemas.openxmlformats.org/drawingml/2006/chart" xmlns:r="http://schemas.openxmlformats.org/officeDocument/2006/relationships" r:id="rId4"/>
          </a:graphicData>
        </a:graphic>
      </p:graphicFrame>
      <p:sp>
        <p:nvSpPr>
          <p:cNvPr id="2" name="Titel 1"/>
          <p:cNvSpPr>
            <a:spLocks noGrp="1"/>
          </p:cNvSpPr>
          <p:nvPr>
            <p:ph type="title"/>
          </p:nvPr>
        </p:nvSpPr>
        <p:spPr/>
        <p:txBody>
          <a:bodyPr/>
          <a:lstStyle/>
          <a:p>
            <a:pPr>
              <a:lnSpc>
                <a:spcPct val="150000"/>
              </a:lnSpc>
            </a:pPr>
            <a:r>
              <a:rPr lang="nl-NL" sz="2400" dirty="0" smtClean="0">
                <a:solidFill>
                  <a:srgbClr val="A70240"/>
                </a:solidFill>
              </a:rPr>
              <a:t>5. Claimafhandeling</a:t>
            </a:r>
            <a:r>
              <a:rPr lang="nl-NL" sz="2400" dirty="0" smtClean="0"/>
              <a:t/>
            </a:r>
            <a:br>
              <a:rPr lang="nl-NL" sz="2400" dirty="0" smtClean="0"/>
            </a:br>
            <a:r>
              <a:rPr lang="nl-NL" sz="1800" dirty="0" smtClean="0">
                <a:solidFill>
                  <a:schemeClr val="tx1"/>
                </a:solidFill>
              </a:rPr>
              <a:t>Duidelijkere communicatie over (gedeeltelijke) afwijzing claim</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31</a:t>
            </a:fld>
            <a:endParaRPr lang="en-US" sz="1200" b="1" dirty="0"/>
          </a:p>
        </p:txBody>
      </p:sp>
      <p:sp>
        <p:nvSpPr>
          <p:cNvPr id="9" name="Tekstvak 8"/>
          <p:cNvSpPr txBox="1"/>
          <p:nvPr/>
        </p:nvSpPr>
        <p:spPr>
          <a:xfrm>
            <a:off x="414189" y="3183618"/>
            <a:ext cx="3131840" cy="553998"/>
          </a:xfrm>
          <a:prstGeom prst="rect">
            <a:avLst/>
          </a:prstGeom>
          <a:noFill/>
        </p:spPr>
        <p:txBody>
          <a:bodyPr wrap="square" rtlCol="0">
            <a:spAutoFit/>
          </a:bodyPr>
          <a:lstStyle/>
          <a:p>
            <a:pPr algn="ctr"/>
            <a:r>
              <a:rPr lang="nl-NL" sz="1000" b="1" dirty="0" smtClean="0"/>
              <a:t>Is een claim wel eens niet (volledig) uitbetaald?</a:t>
            </a:r>
            <a:br>
              <a:rPr lang="nl-NL" sz="1000" b="1" dirty="0" smtClean="0"/>
            </a:br>
            <a:r>
              <a:rPr lang="nl-NL" sz="1000" i="1" dirty="0" smtClean="0"/>
              <a:t>(Totaal &lt;100 door weglaten categorieën ‘Ik heb nog nooit een claim ingediend’ en ‘weet niet’.)</a:t>
            </a:r>
            <a:endParaRPr lang="nl-NL" sz="1000" b="1" i="1" dirty="0"/>
          </a:p>
        </p:txBody>
      </p:sp>
      <p:sp>
        <p:nvSpPr>
          <p:cNvPr id="10" name="Tekstvak 9"/>
          <p:cNvSpPr txBox="1"/>
          <p:nvPr/>
        </p:nvSpPr>
        <p:spPr>
          <a:xfrm>
            <a:off x="3274417" y="3183617"/>
            <a:ext cx="1371601" cy="246221"/>
          </a:xfrm>
          <a:prstGeom prst="rect">
            <a:avLst/>
          </a:prstGeom>
          <a:noFill/>
        </p:spPr>
        <p:txBody>
          <a:bodyPr wrap="square" rtlCol="0">
            <a:spAutoFit/>
          </a:bodyPr>
          <a:lstStyle/>
          <a:p>
            <a:pPr algn="r"/>
            <a:r>
              <a:rPr lang="nl-NL" sz="1000" i="1" dirty="0" smtClean="0"/>
              <a:t>Vraag 39, n=1.029</a:t>
            </a:r>
            <a:endParaRPr lang="nl-NL" sz="1000" i="1" dirty="0"/>
          </a:p>
        </p:txBody>
      </p:sp>
      <p:sp>
        <p:nvSpPr>
          <p:cNvPr id="33" name="Tekstvak 32"/>
          <p:cNvSpPr txBox="1"/>
          <p:nvPr/>
        </p:nvSpPr>
        <p:spPr>
          <a:xfrm>
            <a:off x="5040560" y="3175997"/>
            <a:ext cx="3131840" cy="246221"/>
          </a:xfrm>
          <a:prstGeom prst="rect">
            <a:avLst/>
          </a:prstGeom>
          <a:noFill/>
        </p:spPr>
        <p:txBody>
          <a:bodyPr wrap="square" rtlCol="0">
            <a:spAutoFit/>
          </a:bodyPr>
          <a:lstStyle/>
          <a:p>
            <a:pPr algn="ctr"/>
            <a:r>
              <a:rPr lang="nl-NL" sz="1000" b="1" dirty="0" smtClean="0"/>
              <a:t>Heeft de verzekeraar aangegeven waarom niet?</a:t>
            </a:r>
            <a:endParaRPr lang="nl-NL" sz="1000" b="1" dirty="0"/>
          </a:p>
        </p:txBody>
      </p:sp>
      <p:sp>
        <p:nvSpPr>
          <p:cNvPr id="3" name="Tekstvak 2"/>
          <p:cNvSpPr txBox="1"/>
          <p:nvPr/>
        </p:nvSpPr>
        <p:spPr>
          <a:xfrm>
            <a:off x="7938120" y="3623174"/>
            <a:ext cx="792088" cy="707886"/>
          </a:xfrm>
          <a:prstGeom prst="rect">
            <a:avLst/>
          </a:prstGeom>
          <a:noFill/>
        </p:spPr>
        <p:txBody>
          <a:bodyPr wrap="square" rtlCol="0">
            <a:spAutoFit/>
          </a:bodyPr>
          <a:lstStyle/>
          <a:p>
            <a:r>
              <a:rPr lang="nl-NL" sz="1000" b="1" dirty="0" smtClean="0">
                <a:solidFill>
                  <a:srgbClr val="58A618"/>
                </a:solidFill>
              </a:rPr>
              <a:t>Ja, en ik was het er ook mee eens</a:t>
            </a:r>
            <a:endParaRPr lang="nl-NL" sz="1000" b="1" dirty="0">
              <a:solidFill>
                <a:srgbClr val="58A618"/>
              </a:solidFill>
            </a:endParaRPr>
          </a:p>
        </p:txBody>
      </p:sp>
      <p:sp>
        <p:nvSpPr>
          <p:cNvPr id="34" name="Tekstvak 33"/>
          <p:cNvSpPr txBox="1"/>
          <p:nvPr/>
        </p:nvSpPr>
        <p:spPr>
          <a:xfrm>
            <a:off x="4721349" y="5013176"/>
            <a:ext cx="792088" cy="707886"/>
          </a:xfrm>
          <a:prstGeom prst="rect">
            <a:avLst/>
          </a:prstGeom>
          <a:noFill/>
        </p:spPr>
        <p:txBody>
          <a:bodyPr wrap="square" rtlCol="0">
            <a:spAutoFit/>
          </a:bodyPr>
          <a:lstStyle/>
          <a:p>
            <a:pPr algn="r"/>
            <a:r>
              <a:rPr lang="nl-NL" sz="1000" b="1" dirty="0" smtClean="0">
                <a:solidFill>
                  <a:srgbClr val="A70240"/>
                </a:solidFill>
              </a:rPr>
              <a:t>Ja, maar ik was het er niet mee eens</a:t>
            </a:r>
            <a:endParaRPr lang="nl-NL" sz="1000" b="1" dirty="0">
              <a:solidFill>
                <a:srgbClr val="A70240"/>
              </a:solidFill>
            </a:endParaRPr>
          </a:p>
        </p:txBody>
      </p:sp>
      <p:sp>
        <p:nvSpPr>
          <p:cNvPr id="35" name="Tekstvak 34"/>
          <p:cNvSpPr txBox="1"/>
          <p:nvPr/>
        </p:nvSpPr>
        <p:spPr>
          <a:xfrm>
            <a:off x="6273007" y="3376953"/>
            <a:ext cx="792088" cy="246221"/>
          </a:xfrm>
          <a:prstGeom prst="rect">
            <a:avLst/>
          </a:prstGeom>
          <a:noFill/>
        </p:spPr>
        <p:txBody>
          <a:bodyPr wrap="square" rtlCol="0">
            <a:spAutoFit/>
          </a:bodyPr>
          <a:lstStyle/>
          <a:p>
            <a:r>
              <a:rPr lang="nl-NL" sz="1000" b="1" dirty="0" smtClean="0">
                <a:solidFill>
                  <a:srgbClr val="E17000"/>
                </a:solidFill>
              </a:rPr>
              <a:t>Nee</a:t>
            </a:r>
            <a:endParaRPr lang="nl-NL" sz="1000" b="1" dirty="0">
              <a:solidFill>
                <a:srgbClr val="E17000"/>
              </a:solidFill>
            </a:endParaRPr>
          </a:p>
        </p:txBody>
      </p:sp>
      <p:sp>
        <p:nvSpPr>
          <p:cNvPr id="36" name="Tekstvak 35"/>
          <p:cNvSpPr txBox="1"/>
          <p:nvPr/>
        </p:nvSpPr>
        <p:spPr>
          <a:xfrm>
            <a:off x="7736903" y="3181140"/>
            <a:ext cx="1371601" cy="246221"/>
          </a:xfrm>
          <a:prstGeom prst="rect">
            <a:avLst/>
          </a:prstGeom>
          <a:noFill/>
        </p:spPr>
        <p:txBody>
          <a:bodyPr wrap="square" rtlCol="0">
            <a:spAutoFit/>
          </a:bodyPr>
          <a:lstStyle/>
          <a:p>
            <a:pPr algn="r"/>
            <a:r>
              <a:rPr lang="nl-NL" sz="1000" i="1" dirty="0" smtClean="0"/>
              <a:t>Vraag 40, n=121</a:t>
            </a:r>
            <a:endParaRPr lang="nl-NL" sz="1000" i="1" dirty="0"/>
          </a:p>
        </p:txBody>
      </p:sp>
      <p:sp>
        <p:nvSpPr>
          <p:cNvPr id="6" name="PIJL-RECHTS 5"/>
          <p:cNvSpPr/>
          <p:nvPr/>
        </p:nvSpPr>
        <p:spPr>
          <a:xfrm>
            <a:off x="3799794" y="5138524"/>
            <a:ext cx="804614" cy="707886"/>
          </a:xfrm>
          <a:prstGeom prst="rightArrow">
            <a:avLst/>
          </a:prstGeom>
          <a:solidFill>
            <a:srgbClr val="A702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p:cNvSpPr txBox="1"/>
          <p:nvPr/>
        </p:nvSpPr>
        <p:spPr>
          <a:xfrm>
            <a:off x="325538" y="1093771"/>
            <a:ext cx="8640960" cy="1986891"/>
          </a:xfrm>
          <a:prstGeom prst="rect">
            <a:avLst/>
          </a:prstGeom>
          <a:noFill/>
        </p:spPr>
        <p:txBody>
          <a:bodyPr wrap="square" rtlCol="0">
            <a:spAutoFit/>
          </a:bodyPr>
          <a:lstStyle/>
          <a:p>
            <a:pPr algn="just">
              <a:lnSpc>
                <a:spcPct val="114000"/>
              </a:lnSpc>
            </a:pPr>
            <a:r>
              <a:rPr lang="nl-NL" sz="1200" dirty="0" smtClean="0"/>
              <a:t>Aan consumenten is gevraagd of zij wel eens een claim hebben ingediend die niet (volledig) is uitbetaald. Bijna de helft (46%) van de consumenten geeft aan van niet. De trend voor dit antwoord lijkt wel licht te dalen. Voor beide antwoorden Ja (2 jaar of langer geleden, 23% &amp; korter dan 2 jaar geleden, 12%) lijkt de trend juist licht stijgende. Aan consumenten die aangeven korter dan twee jaar geleden een claim te hebben ingediend die niet (volledig) werd uitbetaald is gevraagd of de verzekeraar heeft aangegeven waarom niet. Opvallend bij deze vraag is dat het aandeel dat bevestigt dat de verzekeraar dit heeft aangegeven én dat zij het hier ook mee eens waren (37%) gestegen is ten opzichte van voorgaande jaren. Vooral de afname in het aandeel dat ‘Nee’ (6%) antwoordt op deze vraag is hiervoor verantwoordelijk. Het aandeel dat het niet eens is met de uitleg van de verzekeraar (56%) blijft gelijk aan vorig jaar. Het lijkt erop dat verzekeraars over het algemeen duidelijker communiceren over waarom iets niet (volledig) wordt vergoed, wat leidt tot meer begrip onder consumenten.  </a:t>
            </a:r>
          </a:p>
        </p:txBody>
      </p:sp>
    </p:spTree>
    <p:extLst>
      <p:ext uri="{BB962C8B-B14F-4D97-AF65-F5344CB8AC3E}">
        <p14:creationId xmlns:p14="http://schemas.microsoft.com/office/powerpoint/2010/main" val="3057599195"/>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1520" y="620688"/>
            <a:ext cx="5256584" cy="576063"/>
          </a:xfrm>
        </p:spPr>
        <p:txBody>
          <a:bodyPr/>
          <a:lstStyle/>
          <a:p>
            <a:r>
              <a:rPr lang="nl-NL" sz="2800" dirty="0" smtClean="0">
                <a:solidFill>
                  <a:srgbClr val="58A618"/>
                </a:solidFill>
              </a:rPr>
              <a:t>6. Veranderingen in de sector</a:t>
            </a:r>
            <a:endParaRPr lang="nl-NL" sz="2800" dirty="0">
              <a:solidFill>
                <a:srgbClr val="58A618"/>
              </a:solidFill>
            </a:endParaRPr>
          </a:p>
        </p:txBody>
      </p:sp>
      <p:sp>
        <p:nvSpPr>
          <p:cNvPr id="7" name="Tijdelijke aanduiding voor dianummer 3"/>
          <p:cNvSpPr txBox="1">
            <a:spLocks/>
          </p:cNvSpPr>
          <p:nvPr/>
        </p:nvSpPr>
        <p:spPr>
          <a:xfrm>
            <a:off x="7866612" y="6315275"/>
            <a:ext cx="838200" cy="304800"/>
          </a:xfrm>
          <a:prstGeom prst="rect">
            <a:avLst/>
          </a:prstGeom>
        </p:spPr>
        <p:txBody>
          <a:bodyPr/>
          <a:lstStyle>
            <a:defPPr>
              <a:defRPr lang="nl-NL"/>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r"/>
            <a:fld id="{F85D4453-90D5-4A2F-9B87-4CB56BA229F2}" type="slidenum">
              <a:rPr lang="en-US" sz="1800" smtClean="0"/>
              <a:pPr algn="r"/>
              <a:t>32</a:t>
            </a:fld>
            <a:endParaRPr lang="en-US" sz="1800" b="1" dirty="0"/>
          </a:p>
        </p:txBody>
      </p:sp>
    </p:spTree>
    <p:extLst>
      <p:ext uri="{BB962C8B-B14F-4D97-AF65-F5344CB8AC3E}">
        <p14:creationId xmlns:p14="http://schemas.microsoft.com/office/powerpoint/2010/main" val="1493941913"/>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50000"/>
              </a:lnSpc>
            </a:pPr>
            <a:r>
              <a:rPr lang="nl-NL" sz="2400" dirty="0" smtClean="0">
                <a:solidFill>
                  <a:srgbClr val="58A618"/>
                </a:solidFill>
              </a:rPr>
              <a:t>6. Veranderingen in de sector</a:t>
            </a:r>
            <a:r>
              <a:rPr lang="nl-NL" sz="2400" dirty="0" smtClean="0"/>
              <a:t/>
            </a:r>
            <a:br>
              <a:rPr lang="nl-NL" sz="2400" dirty="0" smtClean="0"/>
            </a:br>
            <a:r>
              <a:rPr lang="nl-NL" sz="1800" dirty="0" smtClean="0">
                <a:solidFill>
                  <a:schemeClr val="tx1"/>
                </a:solidFill>
              </a:rPr>
              <a:t>Consumenten vinden dat hun belang méér voorop wordt gesteld</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33</a:t>
            </a:fld>
            <a:endParaRPr lang="en-US" sz="1200" b="1" dirty="0"/>
          </a:p>
        </p:txBody>
      </p:sp>
      <p:sp>
        <p:nvSpPr>
          <p:cNvPr id="6" name="Rechthoek 5"/>
          <p:cNvSpPr/>
          <p:nvPr/>
        </p:nvSpPr>
        <p:spPr>
          <a:xfrm>
            <a:off x="72" y="2722298"/>
            <a:ext cx="9143124" cy="3434502"/>
          </a:xfrm>
          <a:prstGeom prst="rect">
            <a:avLst/>
          </a:prstGeom>
          <a:solidFill>
            <a:srgbClr val="58A61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7771595" y="2818689"/>
            <a:ext cx="1371601" cy="246221"/>
          </a:xfrm>
          <a:prstGeom prst="rect">
            <a:avLst/>
          </a:prstGeom>
          <a:noFill/>
        </p:spPr>
        <p:txBody>
          <a:bodyPr wrap="square" rtlCol="0">
            <a:spAutoFit/>
          </a:bodyPr>
          <a:lstStyle/>
          <a:p>
            <a:pPr algn="r"/>
            <a:r>
              <a:rPr lang="nl-NL" sz="1000" i="1" dirty="0" smtClean="0"/>
              <a:t>Vraag 49, n=1.029</a:t>
            </a:r>
            <a:endParaRPr lang="nl-NL" sz="1000" i="1" dirty="0"/>
          </a:p>
        </p:txBody>
      </p:sp>
      <p:sp>
        <p:nvSpPr>
          <p:cNvPr id="8" name="Tekstvak 7"/>
          <p:cNvSpPr txBox="1"/>
          <p:nvPr/>
        </p:nvSpPr>
        <p:spPr>
          <a:xfrm>
            <a:off x="1396853" y="2795584"/>
            <a:ext cx="5688225" cy="400110"/>
          </a:xfrm>
          <a:prstGeom prst="rect">
            <a:avLst/>
          </a:prstGeom>
          <a:noFill/>
        </p:spPr>
        <p:txBody>
          <a:bodyPr wrap="square" rtlCol="0">
            <a:spAutoFit/>
          </a:bodyPr>
          <a:lstStyle/>
          <a:p>
            <a:pPr algn="ctr"/>
            <a:r>
              <a:rPr lang="nl-NL" sz="1000" b="1" dirty="0" smtClean="0"/>
              <a:t>In hoeverre zijn consumenten het eens met de stelling; “Ik heb het gevoel dat verzekeraars mijn belang voorop stellen”. </a:t>
            </a:r>
            <a:endParaRPr lang="nl-NL" sz="1000" b="1" dirty="0"/>
          </a:p>
        </p:txBody>
      </p:sp>
      <p:graphicFrame>
        <p:nvGraphicFramePr>
          <p:cNvPr id="9" name="Grafiek 8"/>
          <p:cNvGraphicFramePr>
            <a:graphicFrameLocks/>
          </p:cNvGraphicFramePr>
          <p:nvPr>
            <p:extLst>
              <p:ext uri="{D42A27DB-BD31-4B8C-83A1-F6EECF244321}">
                <p14:modId xmlns:p14="http://schemas.microsoft.com/office/powerpoint/2010/main" val="2672163642"/>
              </p:ext>
            </p:extLst>
          </p:nvPr>
        </p:nvGraphicFramePr>
        <p:xfrm>
          <a:off x="1396853" y="3212368"/>
          <a:ext cx="6515100" cy="293835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vak 9"/>
          <p:cNvSpPr txBox="1"/>
          <p:nvPr/>
        </p:nvSpPr>
        <p:spPr>
          <a:xfrm>
            <a:off x="732568" y="1365605"/>
            <a:ext cx="7878032" cy="1144865"/>
          </a:xfrm>
          <a:prstGeom prst="rect">
            <a:avLst/>
          </a:prstGeom>
          <a:noFill/>
        </p:spPr>
        <p:txBody>
          <a:bodyPr wrap="square" rtlCol="0">
            <a:spAutoFit/>
          </a:bodyPr>
          <a:lstStyle/>
          <a:p>
            <a:pPr algn="just">
              <a:lnSpc>
                <a:spcPct val="114000"/>
              </a:lnSpc>
            </a:pPr>
            <a:r>
              <a:rPr lang="nl-NL" sz="1200" dirty="0" smtClean="0"/>
              <a:t>Aan consumenten is gevraagd aan te geven in hoeverre zij het eens zijn met de stelling; “Ik heb het gevoel dat verzekeraars mijn belang voorop stellen”. Deze stelling wordt sinds enkele jaren voorgelegd en de wisselingen in de antwoorden zijn minimaal. Toch is dit jaar wel een verbetering zichtbaar ten opzichte van vorig jaar. Het aandeel consumenten dat het eens is met de stelling (18%) is gestegen (4 procentpunt), terwijl het aandeel consumenten dat het oneens is met de stelling (29%) is gedaald (3 procentpunt). </a:t>
            </a:r>
          </a:p>
        </p:txBody>
      </p:sp>
    </p:spTree>
    <p:extLst>
      <p:ext uri="{BB962C8B-B14F-4D97-AF65-F5344CB8AC3E}">
        <p14:creationId xmlns:p14="http://schemas.microsoft.com/office/powerpoint/2010/main" val="301010415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1086873"/>
            <a:ext cx="6108084" cy="5043282"/>
          </a:xfrm>
          <a:prstGeom prst="rect">
            <a:avLst/>
          </a:prstGeom>
          <a:solidFill>
            <a:srgbClr val="58A61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0" name="Grafiek 9"/>
          <p:cNvGraphicFramePr>
            <a:graphicFrameLocks/>
          </p:cNvGraphicFramePr>
          <p:nvPr>
            <p:extLst>
              <p:ext uri="{D42A27DB-BD31-4B8C-83A1-F6EECF244321}">
                <p14:modId xmlns:p14="http://schemas.microsoft.com/office/powerpoint/2010/main" val="3755935111"/>
              </p:ext>
            </p:extLst>
          </p:nvPr>
        </p:nvGraphicFramePr>
        <p:xfrm>
          <a:off x="-115652" y="1476780"/>
          <a:ext cx="6117981" cy="46533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a:xfrm>
            <a:off x="990600" y="165100"/>
            <a:ext cx="7757864" cy="825500"/>
          </a:xfrm>
        </p:spPr>
        <p:txBody>
          <a:bodyPr/>
          <a:lstStyle/>
          <a:p>
            <a:pPr>
              <a:lnSpc>
                <a:spcPct val="150000"/>
              </a:lnSpc>
            </a:pPr>
            <a:r>
              <a:rPr lang="nl-NL" sz="2400" dirty="0" smtClean="0">
                <a:solidFill>
                  <a:srgbClr val="58A618"/>
                </a:solidFill>
              </a:rPr>
              <a:t>6. Veranderingen in de sector</a:t>
            </a:r>
            <a:r>
              <a:rPr lang="nl-NL" sz="2400" dirty="0" smtClean="0"/>
              <a:t/>
            </a:r>
            <a:br>
              <a:rPr lang="nl-NL" sz="2400" dirty="0" smtClean="0"/>
            </a:br>
            <a:r>
              <a:rPr lang="nl-NL" sz="1800" dirty="0" smtClean="0">
                <a:solidFill>
                  <a:schemeClr val="tx1"/>
                </a:solidFill>
              </a:rPr>
              <a:t>Consumenten onderstrepen het belang van snel en goed afhandelen claims</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34</a:t>
            </a:fld>
            <a:endParaRPr lang="en-US" sz="1200" b="1" dirty="0"/>
          </a:p>
        </p:txBody>
      </p:sp>
      <p:sp>
        <p:nvSpPr>
          <p:cNvPr id="7" name="Tekstvak 6"/>
          <p:cNvSpPr txBox="1"/>
          <p:nvPr/>
        </p:nvSpPr>
        <p:spPr>
          <a:xfrm>
            <a:off x="4697935" y="1135097"/>
            <a:ext cx="1371601" cy="246221"/>
          </a:xfrm>
          <a:prstGeom prst="rect">
            <a:avLst/>
          </a:prstGeom>
          <a:noFill/>
        </p:spPr>
        <p:txBody>
          <a:bodyPr wrap="square" rtlCol="0">
            <a:spAutoFit/>
          </a:bodyPr>
          <a:lstStyle/>
          <a:p>
            <a:pPr algn="r"/>
            <a:r>
              <a:rPr lang="nl-NL" sz="1000" i="1" dirty="0" smtClean="0"/>
              <a:t>Vraag 50, n=1.029</a:t>
            </a:r>
            <a:endParaRPr lang="nl-NL" sz="1000" i="1" dirty="0"/>
          </a:p>
        </p:txBody>
      </p:sp>
      <p:sp>
        <p:nvSpPr>
          <p:cNvPr id="8" name="Tekstvak 7"/>
          <p:cNvSpPr txBox="1"/>
          <p:nvPr/>
        </p:nvSpPr>
        <p:spPr>
          <a:xfrm>
            <a:off x="245071" y="1134286"/>
            <a:ext cx="4752528" cy="246221"/>
          </a:xfrm>
          <a:prstGeom prst="rect">
            <a:avLst/>
          </a:prstGeom>
          <a:noFill/>
        </p:spPr>
        <p:txBody>
          <a:bodyPr wrap="square" rtlCol="0">
            <a:spAutoFit/>
          </a:bodyPr>
          <a:lstStyle/>
          <a:p>
            <a:pPr algn="ctr"/>
            <a:r>
              <a:rPr lang="nl-NL" sz="1000" b="1" dirty="0" smtClean="0"/>
              <a:t>De beste voorbeelden van het centraal stellen van het belang van de klant</a:t>
            </a:r>
            <a:endParaRPr lang="nl-NL" sz="1000" b="1" dirty="0"/>
          </a:p>
        </p:txBody>
      </p:sp>
      <p:sp>
        <p:nvSpPr>
          <p:cNvPr id="11" name="Tekstvak 10"/>
          <p:cNvSpPr txBox="1"/>
          <p:nvPr/>
        </p:nvSpPr>
        <p:spPr>
          <a:xfrm>
            <a:off x="5874592" y="5916720"/>
            <a:ext cx="291481" cy="246221"/>
          </a:xfrm>
          <a:prstGeom prst="rect">
            <a:avLst/>
          </a:prstGeom>
          <a:noFill/>
        </p:spPr>
        <p:txBody>
          <a:bodyPr wrap="square" rtlCol="0">
            <a:spAutoFit/>
          </a:bodyPr>
          <a:lstStyle/>
          <a:p>
            <a:pPr algn="r"/>
            <a:r>
              <a:rPr lang="nl-NL" sz="1000" dirty="0" smtClean="0"/>
              <a:t>%</a:t>
            </a:r>
            <a:endParaRPr lang="nl-NL" sz="1000" dirty="0"/>
          </a:p>
        </p:txBody>
      </p:sp>
      <p:sp>
        <p:nvSpPr>
          <p:cNvPr id="12" name="Tekstvak 11"/>
          <p:cNvSpPr txBox="1"/>
          <p:nvPr/>
        </p:nvSpPr>
        <p:spPr>
          <a:xfrm>
            <a:off x="6166073" y="1017610"/>
            <a:ext cx="2798415" cy="4933979"/>
          </a:xfrm>
          <a:prstGeom prst="rect">
            <a:avLst/>
          </a:prstGeom>
          <a:noFill/>
        </p:spPr>
        <p:txBody>
          <a:bodyPr wrap="square" rtlCol="0">
            <a:spAutoFit/>
          </a:bodyPr>
          <a:lstStyle/>
          <a:p>
            <a:pPr algn="just">
              <a:lnSpc>
                <a:spcPct val="114000"/>
              </a:lnSpc>
            </a:pPr>
            <a:r>
              <a:rPr lang="nl-NL" sz="1200" dirty="0" smtClean="0"/>
              <a:t>Maar wat is voor consumenten eigenlijk het centraal stellen van hun belang door de verzekeraar? Respondenten mochten bij deze vraag maximaal drie antwoorden geven. </a:t>
            </a:r>
          </a:p>
          <a:p>
            <a:pPr algn="just">
              <a:lnSpc>
                <a:spcPct val="114000"/>
              </a:lnSpc>
            </a:pPr>
            <a:endParaRPr lang="nl-NL" sz="1200" dirty="0"/>
          </a:p>
          <a:p>
            <a:pPr algn="just">
              <a:lnSpc>
                <a:spcPct val="114000"/>
              </a:lnSpc>
            </a:pPr>
            <a:r>
              <a:rPr lang="nl-NL" sz="1200" dirty="0" smtClean="0"/>
              <a:t>Het beste voorbeeld vinden zij dat ingediende claims snel en goed worden afgehandeld. Dit voorbeeld wordt al sinds 2014 het meest genoemd, maar nog niet eerder door bijna de helft van de consumenten (46%). Het nieuw toegevoegde voorbeeld ‘de verzekeraar geeft mij heldere en eerlijke informatie’ wordt ook vaak genoemd (35%), gevolgd door ‘de verzekeraar handelt mijn klacht transparant en voortvarend af’ (31%). Ook voor deze stelling geldt dat het aandeel consumenten dat dit als voorbeeld noemt is gestegen (+7 procentpunt). De overige voorbeelden blijven op een redelijk gelijk niveau. </a:t>
            </a:r>
          </a:p>
        </p:txBody>
      </p:sp>
    </p:spTree>
    <p:extLst>
      <p:ext uri="{BB962C8B-B14F-4D97-AF65-F5344CB8AC3E}">
        <p14:creationId xmlns:p14="http://schemas.microsoft.com/office/powerpoint/2010/main" val="111920539"/>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3748588" y="1089968"/>
            <a:ext cx="5395411" cy="5043282"/>
          </a:xfrm>
          <a:prstGeom prst="rect">
            <a:avLst/>
          </a:prstGeom>
          <a:solidFill>
            <a:srgbClr val="58A61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nSpc>
                <a:spcPct val="150000"/>
              </a:lnSpc>
            </a:pPr>
            <a:r>
              <a:rPr lang="nl-NL" sz="2400" dirty="0" smtClean="0">
                <a:solidFill>
                  <a:srgbClr val="58A618"/>
                </a:solidFill>
              </a:rPr>
              <a:t>6. Veranderingen in de sector</a:t>
            </a:r>
            <a:r>
              <a:rPr lang="nl-NL" sz="2400" dirty="0" smtClean="0"/>
              <a:t/>
            </a:r>
            <a:br>
              <a:rPr lang="nl-NL" sz="2400" dirty="0" smtClean="0"/>
            </a:br>
            <a:r>
              <a:rPr lang="nl-NL" sz="1800" dirty="0" smtClean="0">
                <a:solidFill>
                  <a:schemeClr val="tx1"/>
                </a:solidFill>
              </a:rPr>
              <a:t>Ervaringen omtrent begrijpelijkheid en duidelijkheid verder verbeterd</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35</a:t>
            </a:fld>
            <a:endParaRPr lang="en-US" sz="1200" b="1" dirty="0"/>
          </a:p>
        </p:txBody>
      </p:sp>
      <p:sp>
        <p:nvSpPr>
          <p:cNvPr id="7" name="Tekstvak 6"/>
          <p:cNvSpPr txBox="1"/>
          <p:nvPr/>
        </p:nvSpPr>
        <p:spPr>
          <a:xfrm>
            <a:off x="7815315" y="1143617"/>
            <a:ext cx="1371601" cy="246221"/>
          </a:xfrm>
          <a:prstGeom prst="rect">
            <a:avLst/>
          </a:prstGeom>
          <a:noFill/>
        </p:spPr>
        <p:txBody>
          <a:bodyPr wrap="square" rtlCol="0">
            <a:spAutoFit/>
          </a:bodyPr>
          <a:lstStyle/>
          <a:p>
            <a:pPr algn="r"/>
            <a:r>
              <a:rPr lang="nl-NL" sz="1000" i="1" dirty="0" smtClean="0"/>
              <a:t>Vraag 51, n=1.029</a:t>
            </a:r>
            <a:endParaRPr lang="nl-NL" sz="1000" i="1" dirty="0"/>
          </a:p>
        </p:txBody>
      </p:sp>
      <p:sp>
        <p:nvSpPr>
          <p:cNvPr id="8" name="Tekstvak 7"/>
          <p:cNvSpPr txBox="1"/>
          <p:nvPr/>
        </p:nvSpPr>
        <p:spPr>
          <a:xfrm>
            <a:off x="3563888" y="1142584"/>
            <a:ext cx="4752528" cy="246221"/>
          </a:xfrm>
          <a:prstGeom prst="rect">
            <a:avLst/>
          </a:prstGeom>
          <a:noFill/>
        </p:spPr>
        <p:txBody>
          <a:bodyPr wrap="square" rtlCol="0">
            <a:spAutoFit/>
          </a:bodyPr>
          <a:lstStyle/>
          <a:p>
            <a:pPr algn="ctr"/>
            <a:r>
              <a:rPr lang="nl-NL" sz="1000" b="1" dirty="0" smtClean="0"/>
              <a:t>Ervaringen met verzekeraars in vergelijking met voorgaande jaren</a:t>
            </a:r>
            <a:endParaRPr lang="nl-NL" sz="1000" b="1" dirty="0"/>
          </a:p>
        </p:txBody>
      </p:sp>
      <p:sp>
        <p:nvSpPr>
          <p:cNvPr id="11" name="Tekstvak 10"/>
          <p:cNvSpPr txBox="1"/>
          <p:nvPr/>
        </p:nvSpPr>
        <p:spPr>
          <a:xfrm>
            <a:off x="3729682" y="1388805"/>
            <a:ext cx="291481" cy="246221"/>
          </a:xfrm>
          <a:prstGeom prst="rect">
            <a:avLst/>
          </a:prstGeom>
          <a:noFill/>
        </p:spPr>
        <p:txBody>
          <a:bodyPr wrap="square" rtlCol="0">
            <a:spAutoFit/>
          </a:bodyPr>
          <a:lstStyle/>
          <a:p>
            <a:pPr algn="r"/>
            <a:r>
              <a:rPr lang="nl-NL" sz="1000" dirty="0" smtClean="0"/>
              <a:t>%</a:t>
            </a:r>
            <a:endParaRPr lang="nl-NL" sz="1000" dirty="0"/>
          </a:p>
        </p:txBody>
      </p:sp>
      <p:graphicFrame>
        <p:nvGraphicFramePr>
          <p:cNvPr id="12" name="Grafiek 11"/>
          <p:cNvGraphicFramePr>
            <a:graphicFrameLocks/>
          </p:cNvGraphicFramePr>
          <p:nvPr>
            <p:extLst>
              <p:ext uri="{D42A27DB-BD31-4B8C-83A1-F6EECF244321}">
                <p14:modId xmlns:p14="http://schemas.microsoft.com/office/powerpoint/2010/main" val="4027254867"/>
              </p:ext>
            </p:extLst>
          </p:nvPr>
        </p:nvGraphicFramePr>
        <p:xfrm>
          <a:off x="3894330" y="1406406"/>
          <a:ext cx="5249670" cy="4756536"/>
        </p:xfrm>
        <a:graphic>
          <a:graphicData uri="http://schemas.openxmlformats.org/drawingml/2006/chart">
            <c:chart xmlns:c="http://schemas.openxmlformats.org/drawingml/2006/chart" xmlns:r="http://schemas.openxmlformats.org/officeDocument/2006/relationships" r:id="rId2"/>
          </a:graphicData>
        </a:graphic>
      </p:graphicFrame>
      <p:sp>
        <p:nvSpPr>
          <p:cNvPr id="13" name="Tekstvak 12"/>
          <p:cNvSpPr txBox="1"/>
          <p:nvPr/>
        </p:nvSpPr>
        <p:spPr>
          <a:xfrm>
            <a:off x="251520" y="1126222"/>
            <a:ext cx="3312368" cy="4933979"/>
          </a:xfrm>
          <a:prstGeom prst="rect">
            <a:avLst/>
          </a:prstGeom>
          <a:noFill/>
        </p:spPr>
        <p:txBody>
          <a:bodyPr wrap="square" rtlCol="0">
            <a:spAutoFit/>
          </a:bodyPr>
          <a:lstStyle/>
          <a:p>
            <a:pPr algn="just">
              <a:lnSpc>
                <a:spcPct val="114000"/>
              </a:lnSpc>
            </a:pPr>
            <a:r>
              <a:rPr lang="nl-NL" sz="1200" dirty="0" smtClean="0"/>
              <a:t>Om dieper in te gaan op aspecten die mogelijk </a:t>
            </a:r>
            <a:r>
              <a:rPr lang="nl-NL" sz="1200" dirty="0"/>
              <a:t>zijn </a:t>
            </a:r>
            <a:r>
              <a:rPr lang="nl-NL" sz="1200" dirty="0" smtClean="0"/>
              <a:t>veranderd in de sector, is aan consumenten gevraagd om hun ervaringen met deze aspecten te vergelijken met voorgaande jaren. De grafiek laat zien welk deel van de consumenten het eens was met deze stellingen. De grafiek laat zien dat hier wel degelijk verschuivingen zichtbaar zijn. De brieven worden dit jaar beter beoordeeld op begrijpelijkheid (40% mee eens). Ook geven consumenten aan dat polisvoorwaarden duidelijker zijn (28% mee eens) en dat zij betere informatie hebben ontvangen van de verzekeraar (28% mee eens, nieuwe stelling). Ook voelen zij zich persoonlijker behandeld (30%). Opvallend is dat consumenten minder positief zijn over de snelheid van het afhandelen van schades (21% mee eens). Dit kan overigens ook betekenen dat dit proces al op orde is, waardoor de snelheid niet verder kan worden verhoogd. Datzelfde geldt voor het gemak waarmee informatie gevonden wordt op de website (40% mee eens).   </a:t>
            </a:r>
          </a:p>
        </p:txBody>
      </p:sp>
      <p:sp>
        <p:nvSpPr>
          <p:cNvPr id="3" name="Ovaal 2"/>
          <p:cNvSpPr/>
          <p:nvPr/>
        </p:nvSpPr>
        <p:spPr>
          <a:xfrm>
            <a:off x="7037102" y="3916226"/>
            <a:ext cx="72008" cy="72008"/>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69126959"/>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50000"/>
              </a:lnSpc>
            </a:pPr>
            <a:r>
              <a:rPr lang="nl-NL" sz="2400" dirty="0" smtClean="0">
                <a:solidFill>
                  <a:srgbClr val="A1D8E0"/>
                </a:solidFill>
              </a:rPr>
              <a:t>Bijlage</a:t>
            </a:r>
            <a:r>
              <a:rPr lang="nl-NL" sz="2400" dirty="0" smtClean="0"/>
              <a:t/>
            </a:r>
            <a:br>
              <a:rPr lang="nl-NL" sz="2400" dirty="0" smtClean="0"/>
            </a:br>
            <a:r>
              <a:rPr lang="nl-NL" sz="1800" dirty="0" err="1" smtClean="0">
                <a:solidFill>
                  <a:schemeClr val="tx1"/>
                </a:solidFill>
              </a:rPr>
              <a:t>Onderzoeksverantwoording</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36</a:t>
            </a:fld>
            <a:endParaRPr lang="en-US" sz="1200" b="1" dirty="0"/>
          </a:p>
        </p:txBody>
      </p:sp>
      <p:sp>
        <p:nvSpPr>
          <p:cNvPr id="3" name="Tekstvak 2"/>
          <p:cNvSpPr txBox="1"/>
          <p:nvPr/>
        </p:nvSpPr>
        <p:spPr>
          <a:xfrm>
            <a:off x="899592" y="1354616"/>
            <a:ext cx="7298836" cy="3460434"/>
          </a:xfrm>
          <a:prstGeom prst="rect">
            <a:avLst/>
          </a:prstGeom>
          <a:noFill/>
        </p:spPr>
        <p:txBody>
          <a:bodyPr wrap="square" rtlCol="0">
            <a:spAutoFit/>
          </a:bodyPr>
          <a:lstStyle/>
          <a:p>
            <a:pPr algn="just">
              <a:lnSpc>
                <a:spcPct val="114000"/>
              </a:lnSpc>
            </a:pPr>
            <a:r>
              <a:rPr lang="nl-NL" sz="1200" dirty="0" smtClean="0"/>
              <a:t>Het </a:t>
            </a:r>
            <a:r>
              <a:rPr lang="nl-NL" sz="1200" dirty="0"/>
              <a:t>veldwerk heeft plaatsgevonden in de periode 19 juni tot en met 3 juli 2017. De interviews hebben plaatsgevonden via een hybride opzet. De interviews zijn deels via de CAWI-methode (Computer </a:t>
            </a:r>
            <a:r>
              <a:rPr lang="nl-NL" sz="1200" dirty="0" err="1"/>
              <a:t>Assisted</a:t>
            </a:r>
            <a:r>
              <a:rPr lang="nl-NL" sz="1200" dirty="0"/>
              <a:t> Web </a:t>
            </a:r>
            <a:r>
              <a:rPr lang="nl-NL" sz="1200" dirty="0" err="1"/>
              <a:t>Interviewing</a:t>
            </a:r>
            <a:r>
              <a:rPr lang="nl-NL" sz="1200" dirty="0"/>
              <a:t>) en deels via de CATI-methode (Computer </a:t>
            </a:r>
            <a:r>
              <a:rPr lang="nl-NL" sz="1200" dirty="0" err="1"/>
              <a:t>Assisted</a:t>
            </a:r>
            <a:r>
              <a:rPr lang="nl-NL" sz="1200" dirty="0"/>
              <a:t> </a:t>
            </a:r>
            <a:r>
              <a:rPr lang="nl-NL" sz="1200" dirty="0" err="1"/>
              <a:t>Telefonic</a:t>
            </a:r>
            <a:r>
              <a:rPr lang="nl-NL" sz="1200" dirty="0"/>
              <a:t> </a:t>
            </a:r>
            <a:r>
              <a:rPr lang="nl-NL" sz="1200" dirty="0" err="1"/>
              <a:t>Interviewing</a:t>
            </a:r>
            <a:r>
              <a:rPr lang="nl-NL" sz="1200" dirty="0"/>
              <a:t>) afgenomen. De verhouding tussen de twee methodes ligt op 70% - 30%. </a:t>
            </a:r>
            <a:endParaRPr lang="nl-NL" sz="1200" dirty="0" smtClean="0"/>
          </a:p>
          <a:p>
            <a:pPr algn="just">
              <a:lnSpc>
                <a:spcPct val="114000"/>
              </a:lnSpc>
            </a:pPr>
            <a:endParaRPr lang="nl-NL" sz="1200" dirty="0"/>
          </a:p>
          <a:p>
            <a:pPr algn="just">
              <a:lnSpc>
                <a:spcPct val="114000"/>
              </a:lnSpc>
            </a:pPr>
            <a:r>
              <a:rPr lang="nl-NL" sz="1200" dirty="0"/>
              <a:t>Bij dit onderzoek is een personensteekproef, in de leeftijd van 18 jaar en ouder, gebruikt. De bruto steekproef is representatief opgebouwd naar de kenmerken leeftijd X geslacht, opleiding en district. De steekproef is getrokken uit het GfK consumentenpanel. Dit is een landelijk representatief panel, bestaande uit circa 80.000 huishoudens die zich bereid hebben verklaard om op regelmatige basis aan verschillende typen onderzoek mee te doen. Er is een overall respons gerealiseerd van 45%. </a:t>
            </a:r>
            <a:endParaRPr lang="nl-NL" sz="1200" dirty="0" smtClean="0"/>
          </a:p>
          <a:p>
            <a:pPr algn="just">
              <a:lnSpc>
                <a:spcPct val="114000"/>
              </a:lnSpc>
            </a:pPr>
            <a:endParaRPr lang="nl-NL" sz="1200" dirty="0"/>
          </a:p>
          <a:p>
            <a:pPr algn="just">
              <a:lnSpc>
                <a:spcPct val="114000"/>
              </a:lnSpc>
            </a:pPr>
            <a:r>
              <a:rPr lang="nl-NL" sz="1200" dirty="0"/>
              <a:t>De netto steekproefstructuur is gecorrigeerd voor optredende non-respons (herweging). Hiertoe is gebruik gemaakt van een iteratieve weegprocedure. De populatiegegevens zijn ontleend aan de Gouden Standaard. Onderdeel van de weegprocedure is het projecteren naar de omvang van de onderzochte populatie. De resultaten geven hierdoor altijd direct de situatie in Nederland weer (binnen de onderzochte doelgroep). </a:t>
            </a:r>
          </a:p>
        </p:txBody>
      </p:sp>
    </p:spTree>
    <p:extLst>
      <p:ext uri="{BB962C8B-B14F-4D97-AF65-F5344CB8AC3E}">
        <p14:creationId xmlns:p14="http://schemas.microsoft.com/office/powerpoint/2010/main" val="21933104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4</a:t>
            </a:fld>
            <a:endParaRPr lang="en-US" sz="1200" b="1" dirty="0"/>
          </a:p>
        </p:txBody>
      </p:sp>
      <p:sp>
        <p:nvSpPr>
          <p:cNvPr id="5" name="Titel 1"/>
          <p:cNvSpPr>
            <a:spLocks noGrp="1"/>
          </p:cNvSpPr>
          <p:nvPr>
            <p:ph type="title"/>
          </p:nvPr>
        </p:nvSpPr>
        <p:spPr>
          <a:xfrm>
            <a:off x="990600" y="165100"/>
            <a:ext cx="7620000" cy="496063"/>
          </a:xfrm>
        </p:spPr>
        <p:txBody>
          <a:bodyPr/>
          <a:lstStyle/>
          <a:p>
            <a:r>
              <a:rPr lang="nl-NL" sz="2400" dirty="0" smtClean="0">
                <a:solidFill>
                  <a:schemeClr val="tx1"/>
                </a:solidFill>
              </a:rPr>
              <a:t>Samenvatting</a:t>
            </a:r>
            <a:endParaRPr lang="nl-NL" sz="2400" dirty="0">
              <a:solidFill>
                <a:schemeClr val="tx1"/>
              </a:solidFill>
            </a:endParaRPr>
          </a:p>
        </p:txBody>
      </p:sp>
      <p:sp>
        <p:nvSpPr>
          <p:cNvPr id="7" name="Tekstvak 6"/>
          <p:cNvSpPr txBox="1"/>
          <p:nvPr/>
        </p:nvSpPr>
        <p:spPr>
          <a:xfrm>
            <a:off x="471004" y="1040800"/>
            <a:ext cx="8640000" cy="5517151"/>
          </a:xfrm>
          <a:prstGeom prst="rect">
            <a:avLst/>
          </a:prstGeom>
          <a:noFill/>
        </p:spPr>
        <p:txBody>
          <a:bodyPr wrap="square" rtlCol="0">
            <a:spAutoFit/>
          </a:bodyPr>
          <a:lstStyle/>
          <a:p>
            <a:pPr algn="just">
              <a:lnSpc>
                <a:spcPct val="113000"/>
              </a:lnSpc>
            </a:pPr>
            <a:r>
              <a:rPr lang="nl-NL" sz="1200" dirty="0"/>
              <a:t>In 2017 </a:t>
            </a:r>
            <a:r>
              <a:rPr lang="nl-NL" sz="1200" dirty="0" smtClean="0"/>
              <a:t>brengt het Verbond </a:t>
            </a:r>
            <a:r>
              <a:rPr lang="nl-NL" sz="1200" dirty="0"/>
              <a:t>voor de veertiende keer </a:t>
            </a:r>
            <a:r>
              <a:rPr lang="nl-NL" sz="1200" dirty="0" smtClean="0"/>
              <a:t>de Consumentenmonitor uit. </a:t>
            </a:r>
            <a:r>
              <a:rPr lang="nl-NL" sz="1200" dirty="0"/>
              <a:t>De Consumentenmonitor gaat over de opinies van de Nederlandse consument van 18 jaar en ouder ten aanzien van de verzekeringssector en </a:t>
            </a:r>
            <a:r>
              <a:rPr lang="nl-NL" sz="1200" dirty="0" err="1"/>
              <a:t>verzekeringsgerelateerde</a:t>
            </a:r>
            <a:r>
              <a:rPr lang="nl-NL" sz="1200" dirty="0"/>
              <a:t> onderwerpen. </a:t>
            </a:r>
            <a:endParaRPr lang="nl-NL" sz="1200" dirty="0" smtClean="0"/>
          </a:p>
          <a:p>
            <a:pPr algn="just">
              <a:lnSpc>
                <a:spcPct val="113000"/>
              </a:lnSpc>
            </a:pPr>
            <a:endParaRPr lang="nl-NL" sz="1200" dirty="0"/>
          </a:p>
          <a:p>
            <a:pPr algn="just">
              <a:lnSpc>
                <a:spcPct val="113000"/>
              </a:lnSpc>
            </a:pPr>
            <a:r>
              <a:rPr lang="nl-NL" sz="1200" dirty="0"/>
              <a:t>Het saldo van positieve-negatieve gevoelens over verzekeraars stijgt in 2017 verder. </a:t>
            </a:r>
            <a:r>
              <a:rPr lang="nl-NL" sz="1200" dirty="0" smtClean="0"/>
              <a:t>Verzekeraars </a:t>
            </a:r>
            <a:r>
              <a:rPr lang="nl-NL" sz="1200" dirty="0"/>
              <a:t>krijgen ook het hoogste rapportcijfer in vergelijking met andere bedrijfstakken in de financiële sector. Het aandeel consumenten waarvan de mening over verzekeraars in het afgelopen jaar is verslechterd is gedaald. Bij consumenten waar de mening over verzekeraars is verbeterd speelt een goede afhandeling van een claim een belangrijke rol. Premieverhogingen </a:t>
            </a:r>
            <a:r>
              <a:rPr lang="nl-NL" sz="1200" dirty="0" smtClean="0"/>
              <a:t>en negatieve berichtgeving over verzekeraars in de media zorgen </a:t>
            </a:r>
            <a:r>
              <a:rPr lang="nl-NL" sz="1200" dirty="0"/>
              <a:t>juist voor een verslechterde mening over verzekeraars. Als belangrijkste verbeterpunt voor verzekeraars wordt de informatievoorziening bij aanschaf van een product of bij een claim genoemd. </a:t>
            </a:r>
          </a:p>
          <a:p>
            <a:pPr algn="just">
              <a:lnSpc>
                <a:spcPct val="113000"/>
              </a:lnSpc>
            </a:pPr>
            <a:endParaRPr lang="nl-NL" sz="1200" dirty="0" smtClean="0"/>
          </a:p>
          <a:p>
            <a:pPr algn="just">
              <a:lnSpc>
                <a:spcPct val="113000"/>
              </a:lnSpc>
            </a:pPr>
            <a:r>
              <a:rPr lang="nl-NL" sz="1200" dirty="0"/>
              <a:t>Consumenten zijn, in vergelijking met 2016, minder positief over de financiële zekerheid die zij hebben in hun leven en over de mate waarin het een ideale tijd is om een (nieuwe) woning te kopen. Zij maken zich ook meer zorgen over hun spaargeld dan in voorgaande jaren. De meeste zorgen maken zij zich over hun pensioen. Over hun verzekeringen maken consumenten zich relatief weinig zorgen. Het gevoel van zekerheid wordt voor consumenten vooral bepaald door de eigen ervaringen met de verzekeraar. Daarnaast verwachten consumenten steeds meer van hun verzekeraar, zo blijkt uit het feit dat een uitgebreide dekking ook steeds belangrijker wordt</a:t>
            </a:r>
            <a:r>
              <a:rPr lang="nl-NL" sz="1200" dirty="0" smtClean="0"/>
              <a:t>.</a:t>
            </a:r>
          </a:p>
          <a:p>
            <a:pPr algn="just">
              <a:lnSpc>
                <a:spcPct val="113000"/>
              </a:lnSpc>
            </a:pPr>
            <a:endParaRPr lang="nl-NL" sz="1200" dirty="0"/>
          </a:p>
          <a:p>
            <a:pPr algn="just">
              <a:lnSpc>
                <a:spcPct val="113000"/>
              </a:lnSpc>
            </a:pPr>
            <a:r>
              <a:rPr lang="nl-NL" sz="1200" dirty="0"/>
              <a:t>Consumenten zijn loyaal aan hun verzekeraar. Zo is in het afgelopen jaar maar één op de zes consumenten overgestapt van verzekeraar. Het meest stapt men over van ziektekostenverzekeraar. Naarmate men in een oudere leeftijdscategorie valt, daalt het aandeel consumenten dat overstapt. Betere voorwaarden en een lagere premie zijn de belangrijkste redenen voor consumenten om over te stappen, terwijl goede ervaringen met de huidige verzekeraar er juist voor zorgen dat men niet overstapt. De nieuwe verzekering wordt meestal rechtstreeks bij de verzekeraar afgesloten, maar tijdens het oriëntatieproces zijn vergelijkingssites de belangrijkste bron.</a:t>
            </a:r>
          </a:p>
          <a:p>
            <a:pPr algn="just">
              <a:lnSpc>
                <a:spcPct val="113000"/>
              </a:lnSpc>
            </a:pPr>
            <a:endParaRPr lang="nl-NL" sz="1200" dirty="0" smtClean="0"/>
          </a:p>
        </p:txBody>
      </p:sp>
      <p:sp>
        <p:nvSpPr>
          <p:cNvPr id="2" name="Tekstvak 1"/>
          <p:cNvSpPr txBox="1"/>
          <p:nvPr/>
        </p:nvSpPr>
        <p:spPr>
          <a:xfrm rot="16200000">
            <a:off x="-695326" y="2379943"/>
            <a:ext cx="2088232" cy="338554"/>
          </a:xfrm>
          <a:prstGeom prst="rect">
            <a:avLst/>
          </a:prstGeom>
          <a:noFill/>
        </p:spPr>
        <p:txBody>
          <a:bodyPr wrap="square" rtlCol="0">
            <a:spAutoFit/>
          </a:bodyPr>
          <a:lstStyle/>
          <a:p>
            <a:pPr algn="ctr"/>
            <a:r>
              <a:rPr lang="nl-NL" sz="1600" dirty="0" smtClean="0">
                <a:solidFill>
                  <a:srgbClr val="E17000"/>
                </a:solidFill>
              </a:rPr>
              <a:t>Imago</a:t>
            </a:r>
            <a:endParaRPr lang="nl-NL" sz="1600" dirty="0">
              <a:solidFill>
                <a:srgbClr val="E17000"/>
              </a:solidFill>
            </a:endParaRPr>
          </a:p>
        </p:txBody>
      </p:sp>
      <p:sp>
        <p:nvSpPr>
          <p:cNvPr id="8" name="Tekstvak 7"/>
          <p:cNvSpPr txBox="1"/>
          <p:nvPr/>
        </p:nvSpPr>
        <p:spPr>
          <a:xfrm rot="16200000">
            <a:off x="-695325" y="3807423"/>
            <a:ext cx="2088232" cy="338554"/>
          </a:xfrm>
          <a:prstGeom prst="rect">
            <a:avLst/>
          </a:prstGeom>
          <a:noFill/>
        </p:spPr>
        <p:txBody>
          <a:bodyPr wrap="square" rtlCol="0">
            <a:spAutoFit/>
          </a:bodyPr>
          <a:lstStyle/>
          <a:p>
            <a:pPr algn="ctr"/>
            <a:r>
              <a:rPr lang="nl-NL" sz="1600" dirty="0" smtClean="0">
                <a:solidFill>
                  <a:srgbClr val="00257A"/>
                </a:solidFill>
              </a:rPr>
              <a:t>Zekerheid</a:t>
            </a:r>
            <a:endParaRPr lang="nl-NL" sz="1600" dirty="0">
              <a:solidFill>
                <a:srgbClr val="00257A"/>
              </a:solidFill>
            </a:endParaRPr>
          </a:p>
        </p:txBody>
      </p:sp>
      <p:sp>
        <p:nvSpPr>
          <p:cNvPr id="9" name="Tekstvak 8"/>
          <p:cNvSpPr txBox="1"/>
          <p:nvPr/>
        </p:nvSpPr>
        <p:spPr>
          <a:xfrm rot="16200000">
            <a:off x="-695327" y="5274553"/>
            <a:ext cx="2088232" cy="338554"/>
          </a:xfrm>
          <a:prstGeom prst="rect">
            <a:avLst/>
          </a:prstGeom>
          <a:noFill/>
        </p:spPr>
        <p:txBody>
          <a:bodyPr wrap="square" rtlCol="0">
            <a:spAutoFit/>
          </a:bodyPr>
          <a:lstStyle/>
          <a:p>
            <a:pPr algn="ctr"/>
            <a:r>
              <a:rPr lang="nl-NL" sz="1600" dirty="0" smtClean="0">
                <a:solidFill>
                  <a:schemeClr val="accent1"/>
                </a:solidFill>
              </a:rPr>
              <a:t>Loyaliteit</a:t>
            </a:r>
            <a:endParaRPr lang="nl-NL" sz="1600" dirty="0">
              <a:solidFill>
                <a:schemeClr val="accent1"/>
              </a:solidFill>
            </a:endParaRPr>
          </a:p>
        </p:txBody>
      </p:sp>
    </p:spTree>
    <p:extLst>
      <p:ext uri="{BB962C8B-B14F-4D97-AF65-F5344CB8AC3E}">
        <p14:creationId xmlns:p14="http://schemas.microsoft.com/office/powerpoint/2010/main" val="157316198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5</a:t>
            </a:fld>
            <a:endParaRPr lang="en-US" sz="1200" b="1" dirty="0"/>
          </a:p>
        </p:txBody>
      </p:sp>
      <p:sp>
        <p:nvSpPr>
          <p:cNvPr id="7" name="Tekstvak 6"/>
          <p:cNvSpPr txBox="1"/>
          <p:nvPr/>
        </p:nvSpPr>
        <p:spPr>
          <a:xfrm>
            <a:off x="504000" y="980728"/>
            <a:ext cx="8640000" cy="4682564"/>
          </a:xfrm>
          <a:prstGeom prst="rect">
            <a:avLst/>
          </a:prstGeom>
          <a:noFill/>
        </p:spPr>
        <p:txBody>
          <a:bodyPr wrap="square" rtlCol="0">
            <a:spAutoFit/>
          </a:bodyPr>
          <a:lstStyle/>
          <a:p>
            <a:pPr algn="just">
              <a:lnSpc>
                <a:spcPct val="113000"/>
              </a:lnSpc>
            </a:pPr>
            <a:r>
              <a:rPr lang="nl-NL" sz="1200" dirty="0" smtClean="0"/>
              <a:t>Consumenten </a:t>
            </a:r>
            <a:r>
              <a:rPr lang="nl-NL" sz="1200" dirty="0"/>
              <a:t>zijn vrij conservatief in hun keuze voor een communicatiemiddel waarmee zij contact willen opnemen met, maar ook waarmee zij benaderd willen worden door hun verzekeraar. Ruim driekwart geeft de voorkeur aan telefonisch contact of e-mail. Dit geldt voor alle leeftijdscategorieën. De categorie </a:t>
            </a:r>
            <a:r>
              <a:rPr lang="nl-NL" sz="1200" dirty="0" err="1"/>
              <a:t>social</a:t>
            </a:r>
            <a:r>
              <a:rPr lang="nl-NL" sz="1200" dirty="0"/>
              <a:t> media wordt nauwelijks genoemd. Online chat heeft ook nauwelijks de voorkeur, maar toch maakt men hier wel af en toe gebruik van. </a:t>
            </a:r>
            <a:r>
              <a:rPr lang="nl-NL" sz="1200" dirty="0" smtClean="0"/>
              <a:t>Consumenten </a:t>
            </a:r>
            <a:r>
              <a:rPr lang="nl-NL" sz="1200" dirty="0"/>
              <a:t>hebben overwegend het gevoel goed op de hoogte te zijn van de verzekeringen die zij hebben afgesloten. Iets minder positief zijn zij over de mate waarin zij op de hoogte zijn van de polisvoorwaarden. </a:t>
            </a:r>
          </a:p>
          <a:p>
            <a:pPr algn="just">
              <a:lnSpc>
                <a:spcPct val="113000"/>
              </a:lnSpc>
            </a:pPr>
            <a:endParaRPr lang="nl-NL" sz="1200" dirty="0" smtClean="0"/>
          </a:p>
          <a:p>
            <a:pPr algn="just">
              <a:lnSpc>
                <a:spcPct val="113000"/>
              </a:lnSpc>
            </a:pPr>
            <a:r>
              <a:rPr lang="nl-NL" sz="1200" dirty="0"/>
              <a:t>Consumenten hebben vertrouwen in een goede afwikkeling van hun claim. Zij hebben het meest vertrouwen in de mate waarin de verzekeraar de gemaakte afspraken nakomt. Ook geven zij aan een redelijk goed beeld te hebben van het bedrag dat een levensverzekering op de einddatum uitkeert. Minder positief zijn zij in hun verwachting dat een claim volledig wordt vergoed en de kans dat bepaalde schade is uitgesloten. Uit toelichtingen blijkt dat een gebrek aan vertrouwen in verzekeraars zorgt voor deze verwachting omtrent hun claim. Consumenten zijn wel positiever over de duidelijkheid van de communicatie door verzekeraars, wanneer een claim niet volledig wordt vergoed.</a:t>
            </a:r>
          </a:p>
          <a:p>
            <a:pPr algn="just">
              <a:lnSpc>
                <a:spcPct val="113000"/>
              </a:lnSpc>
            </a:pPr>
            <a:endParaRPr lang="nl-NL" sz="1200" dirty="0" smtClean="0"/>
          </a:p>
          <a:p>
            <a:pPr algn="just">
              <a:lnSpc>
                <a:spcPct val="113000"/>
              </a:lnSpc>
            </a:pPr>
            <a:r>
              <a:rPr lang="nl-NL" sz="1200" dirty="0"/>
              <a:t>Dit jaar stijgt het aandeel consumenten dat aangeeft dat verzekeraars hun belang meer voorop stellen licht. Het beste voorbeeld van hun belang voorop stellen vinden consumenten wanneer hun ingediende claim snel en goed wordt afgehandeld. Ook het belang van heldere en eerlijke informatie wordt benadrukt. Wanneer consumenten kijken naar hun ervaringen van het afgelopen jaar, zien zij vooral verbetering in de begrijpelijkheid en duidelijkheid van brieven en polisvoorwaarden. Ook voelen zij zich persoonlijker behandeld.</a:t>
            </a:r>
          </a:p>
          <a:p>
            <a:pPr algn="just">
              <a:lnSpc>
                <a:spcPct val="113000"/>
              </a:lnSpc>
            </a:pPr>
            <a:endParaRPr lang="nl-NL" sz="1200" dirty="0"/>
          </a:p>
          <a:p>
            <a:pPr algn="just">
              <a:lnSpc>
                <a:spcPct val="113000"/>
              </a:lnSpc>
            </a:pPr>
            <a:endParaRPr lang="nl-NL" sz="1200" dirty="0"/>
          </a:p>
        </p:txBody>
      </p:sp>
      <p:sp>
        <p:nvSpPr>
          <p:cNvPr id="9" name="Tekstvak 8"/>
          <p:cNvSpPr txBox="1"/>
          <p:nvPr/>
        </p:nvSpPr>
        <p:spPr>
          <a:xfrm rot="16200000">
            <a:off x="-626737" y="1473225"/>
            <a:ext cx="2088232" cy="338554"/>
          </a:xfrm>
          <a:prstGeom prst="rect">
            <a:avLst/>
          </a:prstGeom>
          <a:noFill/>
        </p:spPr>
        <p:txBody>
          <a:bodyPr wrap="square" rtlCol="0">
            <a:spAutoFit/>
          </a:bodyPr>
          <a:lstStyle/>
          <a:p>
            <a:pPr algn="ctr"/>
            <a:r>
              <a:rPr lang="nl-NL" sz="1600" dirty="0" smtClean="0">
                <a:solidFill>
                  <a:srgbClr val="7D0063"/>
                </a:solidFill>
              </a:rPr>
              <a:t>Communicatie</a:t>
            </a:r>
            <a:endParaRPr lang="nl-NL" sz="1600" dirty="0">
              <a:solidFill>
                <a:srgbClr val="7D0063"/>
              </a:solidFill>
            </a:endParaRPr>
          </a:p>
        </p:txBody>
      </p:sp>
      <p:sp>
        <p:nvSpPr>
          <p:cNvPr id="11" name="Tekstvak 10"/>
          <p:cNvSpPr txBox="1"/>
          <p:nvPr/>
        </p:nvSpPr>
        <p:spPr>
          <a:xfrm rot="16200000">
            <a:off x="-765938" y="2827300"/>
            <a:ext cx="2088232" cy="584775"/>
          </a:xfrm>
          <a:prstGeom prst="rect">
            <a:avLst/>
          </a:prstGeom>
          <a:noFill/>
        </p:spPr>
        <p:txBody>
          <a:bodyPr wrap="square" rtlCol="0">
            <a:spAutoFit/>
          </a:bodyPr>
          <a:lstStyle/>
          <a:p>
            <a:pPr algn="ctr"/>
            <a:r>
              <a:rPr lang="nl-NL" sz="1600" dirty="0" smtClean="0">
                <a:solidFill>
                  <a:srgbClr val="A70240"/>
                </a:solidFill>
              </a:rPr>
              <a:t>Claim-</a:t>
            </a:r>
          </a:p>
          <a:p>
            <a:pPr algn="ctr"/>
            <a:r>
              <a:rPr lang="nl-NL" sz="1600" dirty="0" smtClean="0">
                <a:solidFill>
                  <a:srgbClr val="A70240"/>
                </a:solidFill>
              </a:rPr>
              <a:t>afhandeling</a:t>
            </a:r>
            <a:endParaRPr lang="nl-NL" sz="1600" dirty="0">
              <a:solidFill>
                <a:srgbClr val="A70240"/>
              </a:solidFill>
            </a:endParaRPr>
          </a:p>
        </p:txBody>
      </p:sp>
      <p:sp>
        <p:nvSpPr>
          <p:cNvPr id="12" name="Tekstvak 11"/>
          <p:cNvSpPr txBox="1"/>
          <p:nvPr/>
        </p:nvSpPr>
        <p:spPr>
          <a:xfrm rot="16200000">
            <a:off x="-765938" y="4173729"/>
            <a:ext cx="2088232" cy="584775"/>
          </a:xfrm>
          <a:prstGeom prst="rect">
            <a:avLst/>
          </a:prstGeom>
          <a:noFill/>
        </p:spPr>
        <p:txBody>
          <a:bodyPr wrap="square" rtlCol="0">
            <a:spAutoFit/>
          </a:bodyPr>
          <a:lstStyle/>
          <a:p>
            <a:pPr algn="ctr"/>
            <a:r>
              <a:rPr lang="nl-NL" sz="1600" dirty="0" smtClean="0">
                <a:solidFill>
                  <a:srgbClr val="58A618"/>
                </a:solidFill>
              </a:rPr>
              <a:t>Veranderingen </a:t>
            </a:r>
          </a:p>
          <a:p>
            <a:pPr algn="ctr"/>
            <a:r>
              <a:rPr lang="nl-NL" sz="1600" dirty="0" smtClean="0">
                <a:solidFill>
                  <a:srgbClr val="58A618"/>
                </a:solidFill>
              </a:rPr>
              <a:t>in de sector</a:t>
            </a:r>
            <a:endParaRPr lang="nl-NL" sz="1600" dirty="0">
              <a:solidFill>
                <a:srgbClr val="58A618"/>
              </a:solidFill>
            </a:endParaRPr>
          </a:p>
        </p:txBody>
      </p:sp>
      <p:sp>
        <p:nvSpPr>
          <p:cNvPr id="13" name="Titel 1"/>
          <p:cNvSpPr>
            <a:spLocks noGrp="1"/>
          </p:cNvSpPr>
          <p:nvPr>
            <p:ph type="title"/>
          </p:nvPr>
        </p:nvSpPr>
        <p:spPr>
          <a:xfrm>
            <a:off x="990600" y="165100"/>
            <a:ext cx="7620000" cy="496063"/>
          </a:xfrm>
        </p:spPr>
        <p:txBody>
          <a:bodyPr/>
          <a:lstStyle/>
          <a:p>
            <a:r>
              <a:rPr lang="nl-NL" sz="2400" dirty="0" smtClean="0">
                <a:solidFill>
                  <a:schemeClr val="tx1"/>
                </a:solidFill>
              </a:rPr>
              <a:t>Samenvatting</a:t>
            </a:r>
            <a:endParaRPr lang="nl-NL" sz="2400" dirty="0">
              <a:solidFill>
                <a:schemeClr val="tx1"/>
              </a:solidFill>
            </a:endParaRPr>
          </a:p>
        </p:txBody>
      </p:sp>
    </p:spTree>
    <p:extLst>
      <p:ext uri="{BB962C8B-B14F-4D97-AF65-F5344CB8AC3E}">
        <p14:creationId xmlns:p14="http://schemas.microsoft.com/office/powerpoint/2010/main" val="211071274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1520" y="620688"/>
            <a:ext cx="5256584" cy="576063"/>
          </a:xfrm>
        </p:spPr>
        <p:txBody>
          <a:bodyPr/>
          <a:lstStyle/>
          <a:p>
            <a:r>
              <a:rPr lang="nl-NL" sz="2800" dirty="0" smtClean="0">
                <a:solidFill>
                  <a:srgbClr val="E17000"/>
                </a:solidFill>
              </a:rPr>
              <a:t>1. Imago</a:t>
            </a:r>
            <a:endParaRPr lang="nl-NL" sz="2800" dirty="0">
              <a:solidFill>
                <a:srgbClr val="E17000"/>
              </a:solidFill>
            </a:endParaRPr>
          </a:p>
        </p:txBody>
      </p:sp>
      <p:sp>
        <p:nvSpPr>
          <p:cNvPr id="7" name="Tijdelijke aanduiding voor dianummer 3"/>
          <p:cNvSpPr txBox="1">
            <a:spLocks/>
          </p:cNvSpPr>
          <p:nvPr/>
        </p:nvSpPr>
        <p:spPr>
          <a:xfrm>
            <a:off x="7866612" y="6315275"/>
            <a:ext cx="838200" cy="304800"/>
          </a:xfrm>
          <a:prstGeom prst="rect">
            <a:avLst/>
          </a:prstGeom>
        </p:spPr>
        <p:txBody>
          <a:bodyPr/>
          <a:lstStyle>
            <a:defPPr>
              <a:defRPr lang="nl-NL"/>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r"/>
            <a:fld id="{F85D4453-90D5-4A2F-9B87-4CB56BA229F2}" type="slidenum">
              <a:rPr lang="en-US" sz="1800" smtClean="0"/>
              <a:pPr algn="r"/>
              <a:t>6</a:t>
            </a:fld>
            <a:endParaRPr lang="en-US" sz="1800" b="1" dirty="0"/>
          </a:p>
        </p:txBody>
      </p:sp>
    </p:spTree>
    <p:extLst>
      <p:ext uri="{BB962C8B-B14F-4D97-AF65-F5344CB8AC3E}">
        <p14:creationId xmlns:p14="http://schemas.microsoft.com/office/powerpoint/2010/main" val="412513033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0" y="2996952"/>
            <a:ext cx="9144001" cy="3120378"/>
          </a:xfrm>
          <a:prstGeom prst="rect">
            <a:avLst/>
          </a:prstGeom>
          <a:solidFill>
            <a:srgbClr val="E17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990600" y="165100"/>
            <a:ext cx="8153400" cy="825500"/>
          </a:xfrm>
        </p:spPr>
        <p:txBody>
          <a:bodyPr/>
          <a:lstStyle/>
          <a:p>
            <a:pPr>
              <a:lnSpc>
                <a:spcPct val="150000"/>
              </a:lnSpc>
            </a:pPr>
            <a:r>
              <a:rPr lang="nl-NL" sz="2400" dirty="0" smtClean="0">
                <a:solidFill>
                  <a:srgbClr val="E17000"/>
                </a:solidFill>
              </a:rPr>
              <a:t>1. Imago</a:t>
            </a:r>
            <a:r>
              <a:rPr lang="nl-NL" sz="2400" dirty="0" smtClean="0"/>
              <a:t/>
            </a:r>
            <a:br>
              <a:rPr lang="nl-NL" sz="2400" dirty="0" smtClean="0"/>
            </a:br>
            <a:r>
              <a:rPr lang="nl-NL" sz="1800" dirty="0" smtClean="0">
                <a:solidFill>
                  <a:schemeClr val="tx1"/>
                </a:solidFill>
              </a:rPr>
              <a:t>Aandeel consumenten waarvan mening over verzekeraars is verslechterd daalt</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7</a:t>
            </a:fld>
            <a:endParaRPr lang="en-US" sz="1200" b="1" dirty="0"/>
          </a:p>
        </p:txBody>
      </p:sp>
      <p:sp>
        <p:nvSpPr>
          <p:cNvPr id="8" name="Tekstvak 7"/>
          <p:cNvSpPr txBox="1"/>
          <p:nvPr/>
        </p:nvSpPr>
        <p:spPr>
          <a:xfrm>
            <a:off x="7956376" y="3011740"/>
            <a:ext cx="1187624" cy="246221"/>
          </a:xfrm>
          <a:prstGeom prst="rect">
            <a:avLst/>
          </a:prstGeom>
          <a:noFill/>
        </p:spPr>
        <p:txBody>
          <a:bodyPr wrap="square" rtlCol="0">
            <a:spAutoFit/>
          </a:bodyPr>
          <a:lstStyle/>
          <a:p>
            <a:pPr algn="r"/>
            <a:r>
              <a:rPr lang="nl-NL" sz="1000" i="1" dirty="0" smtClean="0"/>
              <a:t>Vraag 3, n=1.029</a:t>
            </a:r>
            <a:endParaRPr lang="nl-NL" sz="1000" i="1" dirty="0"/>
          </a:p>
        </p:txBody>
      </p:sp>
      <p:graphicFrame>
        <p:nvGraphicFramePr>
          <p:cNvPr id="16" name="Grafiek 15"/>
          <p:cNvGraphicFramePr>
            <a:graphicFrameLocks/>
          </p:cNvGraphicFramePr>
          <p:nvPr>
            <p:extLst>
              <p:ext uri="{D42A27DB-BD31-4B8C-83A1-F6EECF244321}">
                <p14:modId xmlns:p14="http://schemas.microsoft.com/office/powerpoint/2010/main" val="1956236507"/>
              </p:ext>
            </p:extLst>
          </p:nvPr>
        </p:nvGraphicFramePr>
        <p:xfrm>
          <a:off x="1115616" y="3372928"/>
          <a:ext cx="7632848" cy="268182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kstvak 16"/>
          <p:cNvSpPr txBox="1"/>
          <p:nvPr/>
        </p:nvSpPr>
        <p:spPr>
          <a:xfrm>
            <a:off x="892347" y="3187237"/>
            <a:ext cx="7359306" cy="246221"/>
          </a:xfrm>
          <a:prstGeom prst="rect">
            <a:avLst/>
          </a:prstGeom>
          <a:noFill/>
        </p:spPr>
        <p:txBody>
          <a:bodyPr wrap="square" rtlCol="0">
            <a:spAutoFit/>
          </a:bodyPr>
          <a:lstStyle/>
          <a:p>
            <a:pPr algn="ctr"/>
            <a:r>
              <a:rPr lang="nl-NL" sz="1000" b="1" dirty="0" smtClean="0"/>
              <a:t>Aandeel consumenten dat aangeeft dat hun mening over verzekeraars is verbeterd, verslechterd, of gelijk gebleven</a:t>
            </a:r>
            <a:endParaRPr lang="nl-NL" sz="1000" b="1" dirty="0"/>
          </a:p>
        </p:txBody>
      </p:sp>
      <p:sp>
        <p:nvSpPr>
          <p:cNvPr id="18" name="Tekstvak 17"/>
          <p:cNvSpPr txBox="1"/>
          <p:nvPr/>
        </p:nvSpPr>
        <p:spPr>
          <a:xfrm>
            <a:off x="543260" y="1203453"/>
            <a:ext cx="8057480" cy="1776384"/>
          </a:xfrm>
          <a:prstGeom prst="rect">
            <a:avLst/>
          </a:prstGeom>
          <a:noFill/>
        </p:spPr>
        <p:txBody>
          <a:bodyPr wrap="square" rtlCol="0">
            <a:spAutoFit/>
          </a:bodyPr>
          <a:lstStyle/>
          <a:p>
            <a:pPr algn="just">
              <a:lnSpc>
                <a:spcPct val="114000"/>
              </a:lnSpc>
            </a:pPr>
            <a:r>
              <a:rPr lang="nl-NL" sz="1200" dirty="0" smtClean="0"/>
              <a:t>Aan consumenten is gevraagd of hun mening over verzekeraars in het afgelopen jaar is verbeterd, verslechterd, of gelijk is gebleven. Bij deze vraag is een opvallende trend zichtbaar. Het aandeel consumenten dat aangeeft dat hun mening over verzekeraars verslechterd is, neemt af sinds 2012 naar 14% in 2017. Wat daarbij wel opvalt is dat deze daling nog maar weinig toevoegt aan het aandeel consumenten dat aangeeft dat hun mening over verzekeraars is verbeterd. Met name in de categorie ‘gelijk gebleven’ is een stijging zichtbaar, van 75% in 2016 naar 79% in 2017. De verhoudingen tussen de antwoordcategorieën in deze vraag lijken daarmee weer meer toe te bewegen naar de periode van voor 2009. De grafieken op de volgende pagina (9) laten zien welke redenen consumenten aangeven voor hun verbeterde of verslechterde mening over verzekeraars.</a:t>
            </a:r>
            <a:endParaRPr lang="nl-NL" sz="1200" dirty="0"/>
          </a:p>
        </p:txBody>
      </p:sp>
    </p:spTree>
    <p:extLst>
      <p:ext uri="{BB962C8B-B14F-4D97-AF65-F5344CB8AC3E}">
        <p14:creationId xmlns:p14="http://schemas.microsoft.com/office/powerpoint/2010/main" val="115353270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0" y="1052736"/>
            <a:ext cx="9144001" cy="5064594"/>
          </a:xfrm>
          <a:prstGeom prst="rect">
            <a:avLst/>
          </a:prstGeom>
          <a:solidFill>
            <a:srgbClr val="E17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990600" y="165100"/>
            <a:ext cx="8405936" cy="825500"/>
          </a:xfrm>
        </p:spPr>
        <p:txBody>
          <a:bodyPr/>
          <a:lstStyle/>
          <a:p>
            <a:pPr>
              <a:lnSpc>
                <a:spcPct val="150000"/>
              </a:lnSpc>
            </a:pPr>
            <a:r>
              <a:rPr lang="nl-NL" sz="2400" dirty="0" smtClean="0">
                <a:solidFill>
                  <a:srgbClr val="E17000"/>
                </a:solidFill>
              </a:rPr>
              <a:t>1. Imago</a:t>
            </a:r>
            <a:r>
              <a:rPr lang="nl-NL" sz="2400" dirty="0" smtClean="0"/>
              <a:t/>
            </a:r>
            <a:br>
              <a:rPr lang="nl-NL" sz="2400" dirty="0" smtClean="0"/>
            </a:br>
            <a:r>
              <a:rPr lang="nl-NL" sz="1800" dirty="0" smtClean="0">
                <a:solidFill>
                  <a:schemeClr val="tx1"/>
                </a:solidFill>
              </a:rPr>
              <a:t>Goede afhandeling claim zorgt voor verbeterde mening over verzekeraars</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8</a:t>
            </a:fld>
            <a:endParaRPr lang="en-US" sz="1200" b="1" dirty="0"/>
          </a:p>
        </p:txBody>
      </p:sp>
      <p:sp>
        <p:nvSpPr>
          <p:cNvPr id="8" name="Tekstvak 7"/>
          <p:cNvSpPr txBox="1"/>
          <p:nvPr/>
        </p:nvSpPr>
        <p:spPr>
          <a:xfrm>
            <a:off x="7955742" y="1104072"/>
            <a:ext cx="1187624" cy="400110"/>
          </a:xfrm>
          <a:prstGeom prst="rect">
            <a:avLst/>
          </a:prstGeom>
          <a:noFill/>
        </p:spPr>
        <p:txBody>
          <a:bodyPr wrap="square" rtlCol="0">
            <a:spAutoFit/>
          </a:bodyPr>
          <a:lstStyle/>
          <a:p>
            <a:pPr algn="r"/>
            <a:r>
              <a:rPr lang="nl-NL" sz="1000" i="1" dirty="0" smtClean="0"/>
              <a:t>Vraag 4, n=66* Vraag 5, n=146*</a:t>
            </a:r>
            <a:endParaRPr lang="nl-NL" sz="1000" i="1" dirty="0"/>
          </a:p>
        </p:txBody>
      </p:sp>
      <p:sp>
        <p:nvSpPr>
          <p:cNvPr id="17" name="Tekstvak 16"/>
          <p:cNvSpPr txBox="1"/>
          <p:nvPr/>
        </p:nvSpPr>
        <p:spPr>
          <a:xfrm>
            <a:off x="784400" y="1102113"/>
            <a:ext cx="7359306" cy="246221"/>
          </a:xfrm>
          <a:prstGeom prst="rect">
            <a:avLst/>
          </a:prstGeom>
          <a:noFill/>
        </p:spPr>
        <p:txBody>
          <a:bodyPr wrap="square" rtlCol="0">
            <a:spAutoFit/>
          </a:bodyPr>
          <a:lstStyle/>
          <a:p>
            <a:pPr algn="ctr"/>
            <a:r>
              <a:rPr lang="nl-NL" sz="1000" b="1" dirty="0" smtClean="0"/>
              <a:t>Redenen waarom consumenten aangeven dat hun mening over verzekeraars is verbeterd of verslechterd</a:t>
            </a:r>
            <a:endParaRPr lang="nl-NL" sz="1000" b="1" dirty="0"/>
          </a:p>
        </p:txBody>
      </p:sp>
      <p:graphicFrame>
        <p:nvGraphicFramePr>
          <p:cNvPr id="13" name="Grafiek 12"/>
          <p:cNvGraphicFramePr>
            <a:graphicFrameLocks/>
          </p:cNvGraphicFramePr>
          <p:nvPr>
            <p:extLst>
              <p:ext uri="{D42A27DB-BD31-4B8C-83A1-F6EECF244321}">
                <p14:modId xmlns:p14="http://schemas.microsoft.com/office/powerpoint/2010/main" val="510571523"/>
              </p:ext>
            </p:extLst>
          </p:nvPr>
        </p:nvGraphicFramePr>
        <p:xfrm>
          <a:off x="1235448" y="1431284"/>
          <a:ext cx="1192589" cy="19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fiek 13"/>
          <p:cNvGraphicFramePr>
            <a:graphicFrameLocks/>
          </p:cNvGraphicFramePr>
          <p:nvPr>
            <p:extLst>
              <p:ext uri="{D42A27DB-BD31-4B8C-83A1-F6EECF244321}">
                <p14:modId xmlns:p14="http://schemas.microsoft.com/office/powerpoint/2010/main" val="1540231392"/>
              </p:ext>
            </p:extLst>
          </p:nvPr>
        </p:nvGraphicFramePr>
        <p:xfrm>
          <a:off x="2123803" y="1394453"/>
          <a:ext cx="6153151" cy="2333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iek 14"/>
          <p:cNvGraphicFramePr>
            <a:graphicFrameLocks/>
          </p:cNvGraphicFramePr>
          <p:nvPr>
            <p:extLst>
              <p:ext uri="{D42A27DB-BD31-4B8C-83A1-F6EECF244321}">
                <p14:modId xmlns:p14="http://schemas.microsoft.com/office/powerpoint/2010/main" val="3235715573"/>
              </p:ext>
            </p:extLst>
          </p:nvPr>
        </p:nvGraphicFramePr>
        <p:xfrm>
          <a:off x="611560" y="3618603"/>
          <a:ext cx="7405688" cy="2252663"/>
        </p:xfrm>
        <a:graphic>
          <a:graphicData uri="http://schemas.openxmlformats.org/drawingml/2006/chart">
            <c:chart xmlns:c="http://schemas.openxmlformats.org/drawingml/2006/chart" xmlns:r="http://schemas.openxmlformats.org/officeDocument/2006/relationships" r:id="rId5"/>
          </a:graphicData>
        </a:graphic>
      </p:graphicFrame>
      <p:sp>
        <p:nvSpPr>
          <p:cNvPr id="3" name="Tekstvak 2"/>
          <p:cNvSpPr txBox="1"/>
          <p:nvPr/>
        </p:nvSpPr>
        <p:spPr>
          <a:xfrm>
            <a:off x="3131840" y="5896372"/>
            <a:ext cx="6264696" cy="230832"/>
          </a:xfrm>
          <a:prstGeom prst="rect">
            <a:avLst/>
          </a:prstGeom>
          <a:noFill/>
        </p:spPr>
        <p:txBody>
          <a:bodyPr wrap="square" rtlCol="0">
            <a:spAutoFit/>
          </a:bodyPr>
          <a:lstStyle/>
          <a:p>
            <a:r>
              <a:rPr lang="nl-NL" sz="900" i="1" dirty="0" smtClean="0"/>
              <a:t>*De categorie ‘Anders, namelijk…’ is voor beide vragen niet weergegeven, waardoor de totalen lager zijn dan 100%.</a:t>
            </a:r>
            <a:endParaRPr lang="nl-NL" sz="900" i="1" dirty="0"/>
          </a:p>
        </p:txBody>
      </p:sp>
    </p:spTree>
    <p:extLst>
      <p:ext uri="{BB962C8B-B14F-4D97-AF65-F5344CB8AC3E}">
        <p14:creationId xmlns:p14="http://schemas.microsoft.com/office/powerpoint/2010/main" val="137642726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1" y="3356992"/>
            <a:ext cx="9144000" cy="2760338"/>
          </a:xfrm>
          <a:prstGeom prst="rect">
            <a:avLst/>
          </a:prstGeom>
          <a:solidFill>
            <a:srgbClr val="E17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nSpc>
                <a:spcPct val="150000"/>
              </a:lnSpc>
            </a:pPr>
            <a:r>
              <a:rPr lang="nl-NL" sz="2400" dirty="0" smtClean="0">
                <a:solidFill>
                  <a:srgbClr val="E17000"/>
                </a:solidFill>
              </a:rPr>
              <a:t>1. Imago</a:t>
            </a:r>
            <a:r>
              <a:rPr lang="nl-NL" sz="2400" dirty="0" smtClean="0"/>
              <a:t/>
            </a:r>
            <a:br>
              <a:rPr lang="nl-NL" sz="2400" dirty="0" smtClean="0"/>
            </a:br>
            <a:r>
              <a:rPr lang="nl-NL" sz="1800" dirty="0" smtClean="0">
                <a:solidFill>
                  <a:schemeClr val="tx1"/>
                </a:solidFill>
              </a:rPr>
              <a:t>Saldo positieve-negatieve gevoelens over verzekeraars stijgt verder</a:t>
            </a:r>
            <a:endParaRPr lang="nl-NL" sz="1800" dirty="0">
              <a:solidFill>
                <a:schemeClr val="tx1"/>
              </a:solidFill>
            </a:endParaRPr>
          </a:p>
        </p:txBody>
      </p:sp>
      <p:sp>
        <p:nvSpPr>
          <p:cNvPr id="4" name="Tijdelijke aanduiding voor dianummer 3"/>
          <p:cNvSpPr>
            <a:spLocks noGrp="1"/>
          </p:cNvSpPr>
          <p:nvPr>
            <p:ph type="sldNum" sz="quarter" idx="14"/>
          </p:nvPr>
        </p:nvSpPr>
        <p:spPr>
          <a:xfrm>
            <a:off x="7772400" y="6368628"/>
            <a:ext cx="838200" cy="304800"/>
          </a:xfrm>
        </p:spPr>
        <p:txBody>
          <a:bodyPr/>
          <a:lstStyle/>
          <a:p>
            <a:fld id="{F85D4453-90D5-4A2F-9B87-4CB56BA229F2}" type="slidenum">
              <a:rPr lang="en-US" smtClean="0"/>
              <a:pPr/>
              <a:t>9</a:t>
            </a:fld>
            <a:endParaRPr lang="en-US" sz="1200" b="1" dirty="0"/>
          </a:p>
        </p:txBody>
      </p:sp>
      <p:graphicFrame>
        <p:nvGraphicFramePr>
          <p:cNvPr id="7" name="Grafiek 6"/>
          <p:cNvGraphicFramePr>
            <a:graphicFrameLocks/>
          </p:cNvGraphicFramePr>
          <p:nvPr>
            <p:extLst>
              <p:ext uri="{D42A27DB-BD31-4B8C-83A1-F6EECF244321}">
                <p14:modId xmlns:p14="http://schemas.microsoft.com/office/powerpoint/2010/main" val="1491386867"/>
              </p:ext>
            </p:extLst>
          </p:nvPr>
        </p:nvGraphicFramePr>
        <p:xfrm>
          <a:off x="1644112" y="3795987"/>
          <a:ext cx="5855777" cy="217964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kstvak 12"/>
          <p:cNvSpPr txBox="1"/>
          <p:nvPr/>
        </p:nvSpPr>
        <p:spPr>
          <a:xfrm>
            <a:off x="1956786" y="3408064"/>
            <a:ext cx="5230427" cy="246221"/>
          </a:xfrm>
          <a:prstGeom prst="rect">
            <a:avLst/>
          </a:prstGeom>
          <a:noFill/>
        </p:spPr>
        <p:txBody>
          <a:bodyPr wrap="square" rtlCol="0">
            <a:spAutoFit/>
          </a:bodyPr>
          <a:lstStyle/>
          <a:p>
            <a:pPr algn="ctr"/>
            <a:r>
              <a:rPr lang="nl-NL" sz="1000" b="1" dirty="0" smtClean="0"/>
              <a:t>Saldo positief-negatief van het gevoel dat consumenten hebben bij verzekeraars</a:t>
            </a:r>
            <a:endParaRPr lang="nl-NL" sz="1000" b="1" dirty="0"/>
          </a:p>
        </p:txBody>
      </p:sp>
      <p:sp>
        <p:nvSpPr>
          <p:cNvPr id="14" name="Tekstvak 13"/>
          <p:cNvSpPr txBox="1"/>
          <p:nvPr/>
        </p:nvSpPr>
        <p:spPr>
          <a:xfrm>
            <a:off x="755576" y="1393857"/>
            <a:ext cx="7855024" cy="1776384"/>
          </a:xfrm>
          <a:prstGeom prst="rect">
            <a:avLst/>
          </a:prstGeom>
          <a:noFill/>
        </p:spPr>
        <p:txBody>
          <a:bodyPr wrap="square" rtlCol="0">
            <a:spAutoFit/>
          </a:bodyPr>
          <a:lstStyle/>
          <a:p>
            <a:pPr algn="just">
              <a:lnSpc>
                <a:spcPct val="114000"/>
              </a:lnSpc>
            </a:pPr>
            <a:r>
              <a:rPr lang="nl-NL" sz="1200" dirty="0" smtClean="0"/>
              <a:t>Het aandeel van consumenten dat een overwegend positief gevoel heeft bij verzekeraars is sinds 2009 stabiel. Dit aandeel is bovendien structureel hoger dan het aandeel consumenten dat aangeeft een overwegend negatief gevoel te hebben bij verzekeraars. </a:t>
            </a:r>
            <a:endParaRPr lang="nl-NL" sz="1200" dirty="0"/>
          </a:p>
          <a:p>
            <a:pPr algn="just">
              <a:lnSpc>
                <a:spcPct val="114000"/>
              </a:lnSpc>
            </a:pPr>
            <a:endParaRPr lang="nl-NL" sz="1200" dirty="0" smtClean="0"/>
          </a:p>
          <a:p>
            <a:pPr algn="just">
              <a:lnSpc>
                <a:spcPct val="114000"/>
              </a:lnSpc>
            </a:pPr>
            <a:r>
              <a:rPr lang="nl-NL" sz="1200" dirty="0" smtClean="0"/>
              <a:t>Wat opvalt is de verschuiving van het aandeel consumenten dat aangeeft een overwegend negatief gevoel te hebben bij verzekeraars, naar het aandeel consumenten dat kiest voor de optie ‘weet niet’. Dit is zichtbaar in de grafiek hieronder, waarin het saldo van positieve-negatieve antwoorden staat. Het aandeel consumenten dat geen uitgesproken mening heeft, stijgt van 18 naar 26%. Hierdoor stijgt het saldo positief-negatief van 29 naar 34.</a:t>
            </a:r>
            <a:endParaRPr lang="nl-NL" sz="1200" dirty="0"/>
          </a:p>
        </p:txBody>
      </p:sp>
      <p:sp>
        <p:nvSpPr>
          <p:cNvPr id="8" name="Tekstvak 7"/>
          <p:cNvSpPr txBox="1"/>
          <p:nvPr/>
        </p:nvSpPr>
        <p:spPr>
          <a:xfrm>
            <a:off x="7787942" y="3408065"/>
            <a:ext cx="1187624" cy="246221"/>
          </a:xfrm>
          <a:prstGeom prst="rect">
            <a:avLst/>
          </a:prstGeom>
          <a:noFill/>
        </p:spPr>
        <p:txBody>
          <a:bodyPr wrap="square" rtlCol="0">
            <a:spAutoFit/>
          </a:bodyPr>
          <a:lstStyle/>
          <a:p>
            <a:pPr algn="r"/>
            <a:r>
              <a:rPr lang="nl-NL" sz="1000" i="1" dirty="0" smtClean="0"/>
              <a:t>Vraag 1, n=1.029</a:t>
            </a:r>
            <a:endParaRPr lang="nl-NL" sz="1000" i="1" dirty="0"/>
          </a:p>
        </p:txBody>
      </p:sp>
      <p:sp>
        <p:nvSpPr>
          <p:cNvPr id="9" name="Tekstvak 8"/>
          <p:cNvSpPr txBox="1"/>
          <p:nvPr/>
        </p:nvSpPr>
        <p:spPr>
          <a:xfrm>
            <a:off x="1569156" y="3747512"/>
            <a:ext cx="312472" cy="246221"/>
          </a:xfrm>
          <a:prstGeom prst="rect">
            <a:avLst/>
          </a:prstGeom>
          <a:noFill/>
        </p:spPr>
        <p:txBody>
          <a:bodyPr wrap="square" rtlCol="0">
            <a:spAutoFit/>
          </a:bodyPr>
          <a:lstStyle/>
          <a:p>
            <a:r>
              <a:rPr lang="nl-NL" sz="1000" dirty="0" smtClean="0"/>
              <a:t>%</a:t>
            </a:r>
            <a:endParaRPr lang="nl-NL" sz="1000" dirty="0"/>
          </a:p>
        </p:txBody>
      </p:sp>
    </p:spTree>
    <p:extLst>
      <p:ext uri="{BB962C8B-B14F-4D97-AF65-F5344CB8AC3E}">
        <p14:creationId xmlns:p14="http://schemas.microsoft.com/office/powerpoint/2010/main" val="419671055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PowerPoint_Verbond">
  <a:themeElements>
    <a:clrScheme name="Verbond">
      <a:dk1>
        <a:srgbClr val="4D4D4D"/>
      </a:dk1>
      <a:lt1>
        <a:sysClr val="window" lastClr="FFFFFF"/>
      </a:lt1>
      <a:dk2>
        <a:srgbClr val="008542"/>
      </a:dk2>
      <a:lt2>
        <a:srgbClr val="58A618"/>
      </a:lt2>
      <a:accent1>
        <a:srgbClr val="009FDA"/>
      </a:accent1>
      <a:accent2>
        <a:srgbClr val="A70240"/>
      </a:accent2>
      <a:accent3>
        <a:srgbClr val="E17000"/>
      </a:accent3>
      <a:accent4>
        <a:srgbClr val="7D0063"/>
      </a:accent4>
      <a:accent5>
        <a:srgbClr val="00257A"/>
      </a:accent5>
      <a:accent6>
        <a:srgbClr val="C50084"/>
      </a:accent6>
      <a:hlink>
        <a:srgbClr val="008542"/>
      </a:hlink>
      <a:folHlink>
        <a:srgbClr val="58A618"/>
      </a:folHlink>
    </a:clrScheme>
    <a:fontScheme name="Aangepast 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FDA">
            <a:alpha val="20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PCF-shee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PCF-shee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PCF-sheet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PCF-sheets 4">
        <a:dk1>
          <a:srgbClr val="000000"/>
        </a:dk1>
        <a:lt1>
          <a:srgbClr val="99CCFF"/>
        </a:lt1>
        <a:dk2>
          <a:srgbClr val="FFFFFF"/>
        </a:dk2>
        <a:lt2>
          <a:srgbClr val="000000"/>
        </a:lt2>
        <a:accent1>
          <a:srgbClr val="FF9900"/>
        </a:accent1>
        <a:accent2>
          <a:srgbClr val="00FFFF"/>
        </a:accent2>
        <a:accent3>
          <a:srgbClr val="CAE2FF"/>
        </a:accent3>
        <a:accent4>
          <a:srgbClr val="000000"/>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NPCF-sheets 5">
        <a:dk1>
          <a:srgbClr val="000099"/>
        </a:dk1>
        <a:lt1>
          <a:srgbClr val="99CCFF"/>
        </a:lt1>
        <a:dk2>
          <a:srgbClr val="FFFFFF"/>
        </a:dk2>
        <a:lt2>
          <a:srgbClr val="000000"/>
        </a:lt2>
        <a:accent1>
          <a:srgbClr val="FF9900"/>
        </a:accent1>
        <a:accent2>
          <a:srgbClr val="00FFFF"/>
        </a:accent2>
        <a:accent3>
          <a:srgbClr val="CAE2FF"/>
        </a:accent3>
        <a:accent4>
          <a:srgbClr val="000082"/>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 Verbond Engelstalig">
  <a:themeElements>
    <a:clrScheme name="Verbond">
      <a:dk1>
        <a:srgbClr val="4D4D4D"/>
      </a:dk1>
      <a:lt1>
        <a:sysClr val="window" lastClr="FFFFFF"/>
      </a:lt1>
      <a:dk2>
        <a:srgbClr val="008542"/>
      </a:dk2>
      <a:lt2>
        <a:srgbClr val="58A618"/>
      </a:lt2>
      <a:accent1>
        <a:srgbClr val="009FDA"/>
      </a:accent1>
      <a:accent2>
        <a:srgbClr val="A70240"/>
      </a:accent2>
      <a:accent3>
        <a:srgbClr val="E17000"/>
      </a:accent3>
      <a:accent4>
        <a:srgbClr val="7D0063"/>
      </a:accent4>
      <a:accent5>
        <a:srgbClr val="00257A"/>
      </a:accent5>
      <a:accent6>
        <a:srgbClr val="C50084"/>
      </a:accent6>
      <a:hlink>
        <a:srgbClr val="008542"/>
      </a:hlink>
      <a:folHlink>
        <a:srgbClr val="58A618"/>
      </a:folHlink>
    </a:clrScheme>
    <a:fontScheme name="Aangepast 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PCF-shee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PCF-shee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PCF-sheet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PCF-sheets 4">
        <a:dk1>
          <a:srgbClr val="000000"/>
        </a:dk1>
        <a:lt1>
          <a:srgbClr val="99CCFF"/>
        </a:lt1>
        <a:dk2>
          <a:srgbClr val="FFFFFF"/>
        </a:dk2>
        <a:lt2>
          <a:srgbClr val="000000"/>
        </a:lt2>
        <a:accent1>
          <a:srgbClr val="FF9900"/>
        </a:accent1>
        <a:accent2>
          <a:srgbClr val="00FFFF"/>
        </a:accent2>
        <a:accent3>
          <a:srgbClr val="CAE2FF"/>
        </a:accent3>
        <a:accent4>
          <a:srgbClr val="000000"/>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NPCF-sheets 5">
        <a:dk1>
          <a:srgbClr val="000099"/>
        </a:dk1>
        <a:lt1>
          <a:srgbClr val="99CCFF"/>
        </a:lt1>
        <a:dk2>
          <a:srgbClr val="FFFFFF"/>
        </a:dk2>
        <a:lt2>
          <a:srgbClr val="000000"/>
        </a:lt2>
        <a:accent1>
          <a:srgbClr val="FF9900"/>
        </a:accent1>
        <a:accent2>
          <a:srgbClr val="00FFFF"/>
        </a:accent2>
        <a:accent3>
          <a:srgbClr val="CAE2FF"/>
        </a:accent3>
        <a:accent4>
          <a:srgbClr val="000082"/>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PowerPoint document Verbond" ma:contentTypeID="0x010100BA572F3C77674A4CBEFD5094E59FDAC600397F2BB0F390440F8539C358850F40D80023276DBB505C224887677E97C13E2518" ma:contentTypeVersion="2" ma:contentTypeDescription="Inhoudstype voor een Verbond PowerPoint document" ma:contentTypeScope="" ma:versionID="ef83cb39b4fe3db7faf0a37621ed4a2b">
  <xsd:schema xmlns:xsd="http://www.w3.org/2001/XMLSchema" xmlns:xs="http://www.w3.org/2001/XMLSchema" xmlns:p="http://schemas.microsoft.com/office/2006/metadata/properties" xmlns:ns2="ee7d5547-9741-40f0-96cb-8a22f0003526" xmlns:ns3="58EFF437-0CC0-4AFA-8C18-6BCCBE486714" targetNamespace="http://schemas.microsoft.com/office/2006/metadata/properties" ma:root="true" ma:fieldsID="baf2d91274e3405598334297463a62b7" ns2:_="" ns3:_="">
    <xsd:import namespace="ee7d5547-9741-40f0-96cb-8a22f0003526"/>
    <xsd:import namespace="58EFF437-0CC0-4AFA-8C18-6BCCBE486714"/>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3:VerbondTrefwoordenThesaurusTaxHTField0" minOccurs="0"/>
                <xsd:element ref="ns3:VerbondDocumentId" minOccurs="0"/>
                <xsd:element ref="ns3:VerbondBijlageBij" minOccurs="0"/>
                <xsd:element ref="ns3:VerbondTrefwoordenVrij" minOccurs="0"/>
                <xsd:element ref="ns3:VerbondKopieVa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d5547-9741-40f0-96cb-8a22f0003526"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1" nillable="true" ma:displayName="Catch-all-kolom van taxonomie" ma:description="" ma:hidden="true" ma:list="{77ce96ed-37bc-477f-9f72-0a17aabe148e}" ma:internalName="TaxCatchAll" ma:showField="CatchAllData" ma:web="ee7d5547-9741-40f0-96cb-8a22f0003526">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Catch-all-kolom van taxonomie1" ma:description="" ma:hidden="true" ma:list="{77ce96ed-37bc-477f-9f72-0a17aabe148e}" ma:internalName="TaxCatchAllLabel" ma:readOnly="true" ma:showField="CatchAllDataLabel" ma:web="ee7d5547-9741-40f0-96cb-8a22f000352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EFF437-0CC0-4AFA-8C18-6BCCBE486714" elementFormDefault="qualified">
    <xsd:import namespace="http://schemas.microsoft.com/office/2006/documentManagement/types"/>
    <xsd:import namespace="http://schemas.microsoft.com/office/infopath/2007/PartnerControls"/>
    <xsd:element name="VerbondTrefwoordenThesaurusTaxHTField0" ma:index="13" nillable="true" ma:taxonomy="true" ma:internalName="VerbondTrefwoordenThesaurusTaxHTField0" ma:taxonomyFieldName="VerbondTrefwoordenThesaurus" ma:displayName="Trefwoorden thesaurus" ma:default="" ma:fieldId="{d28e1eb8-b00b-4b4f-ad40-4ba8f82d18c2}" ma:taxonomyMulti="true" ma:sspId="8ce3f23b-b48d-41e0-ba86-3924bbe6e3d0" ma:termSetId="fd86e2ae-6038-49a0-88bb-c97c86323086" ma:anchorId="40b3fec0-8945-4140-b678-4b905b82bc29" ma:open="false" ma:isKeyword="false">
      <xsd:complexType>
        <xsd:sequence>
          <xsd:element ref="pc:Terms" minOccurs="0" maxOccurs="1"/>
        </xsd:sequence>
      </xsd:complexType>
    </xsd:element>
    <xsd:element name="VerbondDocumentId" ma:index="14" nillable="true" ma:displayName="Verbond Document ID" ma:internalName="VerbondDocumentId">
      <xsd:simpleType>
        <xsd:restriction base="dms:Text">
          <xsd:maxLength value="255"/>
        </xsd:restriction>
      </xsd:simpleType>
    </xsd:element>
    <xsd:element name="VerbondBijlageBij" ma:index="15" nillable="true" ma:displayName="Bijlage bij" ma:hidden="true" ma:internalName="VerbondBijlageBij">
      <xsd:simpleType>
        <xsd:restriction base="dms:Text">
          <xsd:maxLength value="255"/>
        </xsd:restriction>
      </xsd:simpleType>
    </xsd:element>
    <xsd:element name="VerbondTrefwoordenVrij" ma:index="17" nillable="true" ma:displayName="Trefwoorden vrij" ma:internalName="VerbondTrefwoordenVrij">
      <xsd:simpleType>
        <xsd:restriction base="dms:Text">
          <xsd:maxLength value="255"/>
        </xsd:restriction>
      </xsd:simpleType>
    </xsd:element>
    <xsd:element name="VerbondKopieVan" ma:index="18" nillable="true" ma:displayName="Kopie van" ma:internalName="VerbondKopieVa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Onderwerp"/>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VerbondDocumentId xmlns="58EFF437-0CC0-4AFA-8C18-6BCCBE486714">2017-00036347</VerbondDocumentId>
    <VerbondTrefwoordenVrij xmlns="58EFF437-0CC0-4AFA-8C18-6BCCBE486714" xsi:nil="true"/>
    <VerbondTrefwoordenThesaurusTaxHTField0 xmlns="58EFF437-0CC0-4AFA-8C18-6BCCBE486714">
      <Terms xmlns="http://schemas.microsoft.com/office/infopath/2007/PartnerControls"/>
    </VerbondTrefwoordenThesaurusTaxHTField0>
    <VerbondBijlageBij xmlns="58EFF437-0CC0-4AFA-8C18-6BCCBE486714" xsi:nil="true"/>
    <VerbondKopieVan xmlns="58EFF437-0CC0-4AFA-8C18-6BCCBE486714">2017-00047430;2017-00047456;</VerbondKopieVan>
    <TaxCatchAll xmlns="ee7d5547-9741-40f0-96cb-8a22f0003526"/>
    <_dlc_DocId xmlns="ee7d5547-9741-40f0-96cb-8a22f0003526">2017-00047519</_dlc_DocId>
    <_dlc_DocIdUrl xmlns="ee7d5547-9741-40f0-96cb-8a22f0003526">
      <Url>https://samenwerken.verzekeraars.nl/samenwerken/1875349/Onderzoek/_layouts/DocIdRedir.aspx?ID=2017-00047519</Url>
      <Description>2017-00047519</Description>
    </_dlc_DocIdUrl>
  </documentManagement>
</p:properties>
</file>

<file path=customXml/itemProps1.xml><?xml version="1.0" encoding="utf-8"?>
<ds:datastoreItem xmlns:ds="http://schemas.openxmlformats.org/officeDocument/2006/customXml" ds:itemID="{EE2EC4B9-4345-452D-B274-70D5DA931180}">
  <ds:schemaRefs>
    <ds:schemaRef ds:uri="http://schemas.microsoft.com/sharepoint/v3/contenttype/forms"/>
  </ds:schemaRefs>
</ds:datastoreItem>
</file>

<file path=customXml/itemProps2.xml><?xml version="1.0" encoding="utf-8"?>
<ds:datastoreItem xmlns:ds="http://schemas.openxmlformats.org/officeDocument/2006/customXml" ds:itemID="{D9602F53-7F3A-4BD7-B632-E3347E2C7991}">
  <ds:schemaRefs>
    <ds:schemaRef ds:uri="http://schemas.microsoft.com/sharepoint/events"/>
  </ds:schemaRefs>
</ds:datastoreItem>
</file>

<file path=customXml/itemProps3.xml><?xml version="1.0" encoding="utf-8"?>
<ds:datastoreItem xmlns:ds="http://schemas.openxmlformats.org/officeDocument/2006/customXml" ds:itemID="{5E1064ED-EAC5-440E-B95B-774C961018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7d5547-9741-40f0-96cb-8a22f0003526"/>
    <ds:schemaRef ds:uri="58EFF437-0CC0-4AFA-8C18-6BCCBE486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FA74C3D-3222-463C-8A47-40E7CC22726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8EFF437-0CC0-4AFA-8C18-6BCCBE486714"/>
    <ds:schemaRef ds:uri="ee7d5547-9741-40f0-96cb-8a22f000352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PowerPoint_Verbond</Template>
  <TotalTime>5852</TotalTime>
  <Words>4618</Words>
  <Application>Microsoft Office PowerPoint</Application>
  <PresentationFormat>Diavoorstelling (4:3)</PresentationFormat>
  <Paragraphs>328</Paragraphs>
  <Slides>36</Slides>
  <Notes>8</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36</vt:i4>
      </vt:variant>
    </vt:vector>
  </HeadingPairs>
  <TitlesOfParts>
    <vt:vector size="41" baseType="lpstr">
      <vt:lpstr>Arial</vt:lpstr>
      <vt:lpstr>Verdana</vt:lpstr>
      <vt:lpstr>Wingdings</vt:lpstr>
      <vt:lpstr>PowerPoint_Verbond</vt:lpstr>
      <vt:lpstr>PowerPoint Verbond Engelstalig</vt:lpstr>
      <vt:lpstr>CVS Consumentenmonitor</vt:lpstr>
      <vt:lpstr>PowerPoint-presentatie</vt:lpstr>
      <vt:lpstr>Inhoud</vt:lpstr>
      <vt:lpstr>Samenvatting</vt:lpstr>
      <vt:lpstr>Samenvatting</vt:lpstr>
      <vt:lpstr>1. Imago</vt:lpstr>
      <vt:lpstr>1. Imago Aandeel consumenten waarvan mening over verzekeraars is verslechterd daalt</vt:lpstr>
      <vt:lpstr>1. Imago Goede afhandeling claim zorgt voor verbeterde mening over verzekeraars</vt:lpstr>
      <vt:lpstr>1. Imago Saldo positieve-negatieve gevoelens over verzekeraars stijgt verder</vt:lpstr>
      <vt:lpstr>1. Imago Informatievoorziening bij aanschaf product of claim belangrijkste verbeterpunt</vt:lpstr>
      <vt:lpstr>1. Imago Verzekeraars krijgen hoogste rapportcijfer van consumenten</vt:lpstr>
      <vt:lpstr>2. Zekerheid</vt:lpstr>
      <vt:lpstr>2. Zekerheid Consumenten ervaren minder financiële zekerheid</vt:lpstr>
      <vt:lpstr>2. Zekerheid Consumenten maken zich zorgen over pensioen en spaargeld</vt:lpstr>
      <vt:lpstr>2. Zekerheid Zorgen over verzekeringen door stijgende premies ziektekostenverzekering</vt:lpstr>
      <vt:lpstr>2. Zekerheid Concrete ervaringen bepalen gevoel van zekerheid bij een verzekeraar</vt:lpstr>
      <vt:lpstr>3. Loyaliteit</vt:lpstr>
      <vt:lpstr>3. Loyaliteit 1 op de 6 consumenten is in het afgelopen jaar overgestapt van verzekeraar</vt:lpstr>
      <vt:lpstr>3. Loyaliteit Betere voorwaarden en lagere premie zijn redenen om over te stappen</vt:lpstr>
      <vt:lpstr>3. Loyaliteit Consumenten stappen het meest over van ziektekostenverzekeraar</vt:lpstr>
      <vt:lpstr>3. Loyaliteit Schadeverzekeringen worden vooral rechtstreeks afgesloten</vt:lpstr>
      <vt:lpstr>3. Loyaliteit Vergelijkingssites belangrijkste bron voor oriëntatie op nieuwe verzekering</vt:lpstr>
      <vt:lpstr>3. Loyaliteit Goede ervaringen met verzekeraar zorgt ervoor dat men niet overstapt</vt:lpstr>
      <vt:lpstr>4. Communicatie</vt:lpstr>
      <vt:lpstr>4. Communicatie Telefoon en e-mail populairste communicatiemiddelen met verzekeraar</vt:lpstr>
      <vt:lpstr>4. Communicatie Jongere leeftijdscategorie grotere voorkeur voor online chat</vt:lpstr>
      <vt:lpstr>4. Communicatie Consument goed op de hoogte van welke verzekeringen zij hebben</vt:lpstr>
      <vt:lpstr>5. Claimafhandeling</vt:lpstr>
      <vt:lpstr>5. Claimafhandeling Vertrouwen in goede afwikkeling claim, maar grote kans op uitsluiting</vt:lpstr>
      <vt:lpstr>5. Claimafhandeling Minste vertrouwen in inlevingsvermogen verzekeraar bij indienen claim</vt:lpstr>
      <vt:lpstr>5. Claimafhandeling Duidelijkere communicatie over (gedeeltelijke) afwijzing claim</vt:lpstr>
      <vt:lpstr>6. Veranderingen in de sector</vt:lpstr>
      <vt:lpstr>6. Veranderingen in de sector Consumenten vinden dat hun belang méér voorop wordt gesteld</vt:lpstr>
      <vt:lpstr>6. Veranderingen in de sector Consumenten onderstrepen het belang van snel en goed afhandelen claims</vt:lpstr>
      <vt:lpstr>6. Veranderingen in de sector Ervaringen omtrent begrijpelijkheid en duidelijkheid verder verbeterd</vt:lpstr>
      <vt:lpstr>Bijlage Onderzoeksverantwoording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Consumentenmonitor 2017 - ledenversie</dc:title>
  <dc:creator>spAdmin</dc:creator>
  <cp:lastModifiedBy>Schouten, Maarten</cp:lastModifiedBy>
  <cp:revision>613</cp:revision>
  <dcterms:created xsi:type="dcterms:W3CDTF">2012-12-11T12:39:23Z</dcterms:created>
  <dcterms:modified xsi:type="dcterms:W3CDTF">2017-12-14T09:36:24Z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0x010100BA572F3C77674A4CBEFD5094E59FDAC600397F2BB0F390440F8539C358850F40D80023276DBB505C224887677E97C13E2518</vt:lpwstr>
  </property>
  <property fmtid="{D5CDD505-2E9C-101B-9397-08002B2CF9AE}" pid="3" name="Verbond-status">
    <vt:lpwstr>nvt</vt:lpwstr>
  </property>
  <property fmtid="{D5CDD505-2E9C-101B-9397-08002B2CF9AE}" pid="4" name="Bouwreview-status">
    <vt:lpwstr>nvt</vt:lpwstr>
  </property>
  <property fmtid="{D5CDD505-2E9C-101B-9397-08002B2CF9AE}" pid="5" name="Design-status">
    <vt:lpwstr>Niet gestart</vt:lpwstr>
  </property>
  <property fmtid="{D5CDD505-2E9C-101B-9397-08002B2CF9AE}" pid="6" name="Testreview-status">
    <vt:lpwstr>nvt</vt:lpwstr>
  </property>
  <property fmtid="{D5CDD505-2E9C-101B-9397-08002B2CF9AE}" pid="7" name="_dlc_DocIdItemGuid">
    <vt:lpwstr>c7ca7865-96a0-4b62-bdc5-b9bd5ccffc16</vt:lpwstr>
  </property>
  <property fmtid="{D5CDD505-2E9C-101B-9397-08002B2CF9AE}" pid="8" name="VerbondTrefwoordenThesaurus">
    <vt:lpwstr/>
  </property>
  <property fmtid="{D5CDD505-2E9C-101B-9397-08002B2CF9AE}" pid="9" name="VerbondDagtekening">
    <vt:filetime>2017-08-30T22:00:00Z</vt:filetime>
  </property>
  <property fmtid="{D5CDD505-2E9C-101B-9397-08002B2CF9AE}" pid="10" name="VerbondBewerkercode">
    <vt:lpwstr>EVLIE</vt:lpwstr>
  </property>
</Properties>
</file>